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2" r:id="rId5"/>
    <p:sldMasterId id="2147484261" r:id="rId6"/>
    <p:sldMasterId id="2147484280" r:id="rId7"/>
    <p:sldMasterId id="2147484299" r:id="rId8"/>
  </p:sldMasterIdLst>
  <p:notesMasterIdLst>
    <p:notesMasterId r:id="rId49"/>
  </p:notesMasterIdLst>
  <p:handoutMasterIdLst>
    <p:handoutMasterId r:id="rId50"/>
  </p:handoutMasterIdLst>
  <p:sldIdLst>
    <p:sldId id="4068" r:id="rId9"/>
    <p:sldId id="4101" r:id="rId10"/>
    <p:sldId id="4071" r:id="rId11"/>
    <p:sldId id="4103" r:id="rId12"/>
    <p:sldId id="2134804301" r:id="rId13"/>
    <p:sldId id="4106" r:id="rId14"/>
    <p:sldId id="4108" r:id="rId15"/>
    <p:sldId id="2134804317" r:id="rId16"/>
    <p:sldId id="2134804318" r:id="rId17"/>
    <p:sldId id="379" r:id="rId18"/>
    <p:sldId id="2134804306" r:id="rId19"/>
    <p:sldId id="2134804299" r:id="rId20"/>
    <p:sldId id="2134804302" r:id="rId21"/>
    <p:sldId id="2134804303" r:id="rId22"/>
    <p:sldId id="2134804304" r:id="rId23"/>
    <p:sldId id="1192" r:id="rId24"/>
    <p:sldId id="1189" r:id="rId25"/>
    <p:sldId id="1196" r:id="rId26"/>
    <p:sldId id="1193" r:id="rId27"/>
    <p:sldId id="1190" r:id="rId28"/>
    <p:sldId id="1191" r:id="rId29"/>
    <p:sldId id="1194" r:id="rId30"/>
    <p:sldId id="1195" r:id="rId31"/>
    <p:sldId id="483" r:id="rId32"/>
    <p:sldId id="4121" r:id="rId33"/>
    <p:sldId id="4122" r:id="rId34"/>
    <p:sldId id="4118" r:id="rId35"/>
    <p:sldId id="2134804305" r:id="rId36"/>
    <p:sldId id="4128" r:id="rId37"/>
    <p:sldId id="2134804307" r:id="rId38"/>
    <p:sldId id="2134804308" r:id="rId39"/>
    <p:sldId id="2134804309" r:id="rId40"/>
    <p:sldId id="2134804310" r:id="rId41"/>
    <p:sldId id="2134804312" r:id="rId42"/>
    <p:sldId id="2134804311" r:id="rId43"/>
    <p:sldId id="2134804313" r:id="rId44"/>
    <p:sldId id="2134804314" r:id="rId45"/>
    <p:sldId id="2134804315" r:id="rId46"/>
    <p:sldId id="2134804316" r:id="rId47"/>
    <p:sldId id="8733"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8A285C-69D3-445C-9A0F-E28A5C290A1F}">
          <p14:sldIdLst>
            <p14:sldId id="4068"/>
            <p14:sldId id="4101"/>
            <p14:sldId id="4071"/>
            <p14:sldId id="4103"/>
          </p14:sldIdLst>
        </p14:section>
        <p14:section name="Using Azure DevOps Services" id="{0A4B2842-6E22-4996-97DA-5554E80CC1C7}">
          <p14:sldIdLst>
            <p14:sldId id="2134804301"/>
            <p14:sldId id="4106"/>
            <p14:sldId id="4108"/>
            <p14:sldId id="2134804317"/>
            <p14:sldId id="2134804318"/>
            <p14:sldId id="379"/>
            <p14:sldId id="2134804306"/>
            <p14:sldId id="2134804299"/>
          </p14:sldIdLst>
        </p14:section>
        <p14:section name="Security in DevOps" id="{192D469C-91ED-4A26-8CC7-A598D0AA5B54}">
          <p14:sldIdLst>
            <p14:sldId id="2134804302"/>
            <p14:sldId id="2134804303"/>
            <p14:sldId id="2134804304"/>
            <p14:sldId id="1192"/>
            <p14:sldId id="1189"/>
            <p14:sldId id="1196"/>
            <p14:sldId id="1193"/>
            <p14:sldId id="1190"/>
            <p14:sldId id="1191"/>
            <p14:sldId id="1194"/>
            <p14:sldId id="1195"/>
            <p14:sldId id="483"/>
            <p14:sldId id="4121"/>
            <p14:sldId id="4122"/>
            <p14:sldId id="4118"/>
            <p14:sldId id="2134804305"/>
            <p14:sldId id="4128"/>
            <p14:sldId id="2134804307"/>
            <p14:sldId id="2134804308"/>
            <p14:sldId id="2134804309"/>
            <p14:sldId id="2134804310"/>
            <p14:sldId id="2134804312"/>
            <p14:sldId id="2134804311"/>
            <p14:sldId id="2134804313"/>
            <p14:sldId id="2134804314"/>
            <p14:sldId id="2134804315"/>
            <p14:sldId id="2134804316"/>
            <p14:sldId id="8733"/>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1" clrIdx="0">
    <p:extLst>
      <p:ext uri="{19B8F6BF-5375-455C-9EA6-DF929625EA0E}">
        <p15:presenceInfo xmlns:p15="http://schemas.microsoft.com/office/powerpoint/2012/main" userId="S::ravi.vajaria@avanade.com::5f04071e-86b3-4d3d-9714-6b0e243374e4" providerId="AD"/>
      </p:ext>
    </p:extLst>
  </p:cmAuthor>
  <p:cmAuthor id="2" name="Christian Buntrock" initials="CB" lastIdx="1" clrIdx="1">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6E36B-EE85-449B-8C78-6C039BB9CAFF}" v="6" dt="2021-07-21T10:35:30.958"/>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3"/>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30T16:38:58.362" idx="1">
    <p:pos x="10" y="10"/>
    <p:text>Really like this slide, targets an important topic. Also would have some graphics here (eg diagrams)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FBD2B5-684C-4201-8304-7277BBD2348C}"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7047F651-E2AC-425A-A651-9CF2CDEE85AF}">
      <dgm:prSet/>
      <dgm:spPr/>
      <dgm:t>
        <a:bodyPr/>
        <a:lstStyle/>
        <a:p>
          <a:r>
            <a:rPr lang="en-US"/>
            <a:t>Stakeholder</a:t>
          </a:r>
        </a:p>
      </dgm:t>
    </dgm:pt>
    <dgm:pt modelId="{B4348D30-6301-482B-8B8D-927D2C9C3ED3}" type="parTrans" cxnId="{7B0366EA-6215-468B-83D4-A9F8324A546B}">
      <dgm:prSet/>
      <dgm:spPr/>
      <dgm:t>
        <a:bodyPr/>
        <a:lstStyle/>
        <a:p>
          <a:endParaRPr lang="en-US"/>
        </a:p>
      </dgm:t>
    </dgm:pt>
    <dgm:pt modelId="{699F425D-6D6F-4C9F-B0B8-72DEE05EA31C}" type="sibTrans" cxnId="{7B0366EA-6215-468B-83D4-A9F8324A546B}">
      <dgm:prSet/>
      <dgm:spPr/>
      <dgm:t>
        <a:bodyPr/>
        <a:lstStyle/>
        <a:p>
          <a:endParaRPr lang="en-US"/>
        </a:p>
      </dgm:t>
    </dgm:pt>
    <dgm:pt modelId="{69228E10-66B7-4F94-BEFB-057577AF190F}">
      <dgm:prSet/>
      <dgm:spPr/>
      <dgm:t>
        <a:bodyPr/>
        <a:lstStyle/>
        <a:p>
          <a:r>
            <a:rPr lang="en-US"/>
            <a:t>Provides partial access, can be assigned to unlimited users for free. Assign to users with no license or subscriptions who need access to a limited set of features</a:t>
          </a:r>
        </a:p>
      </dgm:t>
    </dgm:pt>
    <dgm:pt modelId="{C43BC780-60F9-4A99-8CD1-347A3BE8012B}" type="parTrans" cxnId="{E542A7C0-C70F-4B94-ACB4-D15FC414CEA3}">
      <dgm:prSet/>
      <dgm:spPr/>
      <dgm:t>
        <a:bodyPr/>
        <a:lstStyle/>
        <a:p>
          <a:endParaRPr lang="en-US"/>
        </a:p>
      </dgm:t>
    </dgm:pt>
    <dgm:pt modelId="{A42761DB-EF0C-48E6-97BC-A327738C594A}" type="sibTrans" cxnId="{E542A7C0-C70F-4B94-ACB4-D15FC414CEA3}">
      <dgm:prSet/>
      <dgm:spPr/>
      <dgm:t>
        <a:bodyPr/>
        <a:lstStyle/>
        <a:p>
          <a:endParaRPr lang="en-US"/>
        </a:p>
      </dgm:t>
    </dgm:pt>
    <dgm:pt modelId="{8B35EAD9-0029-4ABF-B6A7-F3F432FAADFC}">
      <dgm:prSet/>
      <dgm:spPr/>
      <dgm:t>
        <a:bodyPr/>
        <a:lstStyle/>
        <a:p>
          <a:r>
            <a:rPr lang="en-US"/>
            <a:t>Basic</a:t>
          </a:r>
        </a:p>
      </dgm:t>
    </dgm:pt>
    <dgm:pt modelId="{40568F8A-086E-40CA-A2E3-81C5E20BE045}" type="parTrans" cxnId="{EB4DFDB7-6F99-4703-A916-974AE4EFB8A5}">
      <dgm:prSet/>
      <dgm:spPr/>
      <dgm:t>
        <a:bodyPr/>
        <a:lstStyle/>
        <a:p>
          <a:endParaRPr lang="en-US"/>
        </a:p>
      </dgm:t>
    </dgm:pt>
    <dgm:pt modelId="{A59F019D-7DF6-44B6-A138-D00DCFE5BA11}" type="sibTrans" cxnId="{EB4DFDB7-6F99-4703-A916-974AE4EFB8A5}">
      <dgm:prSet/>
      <dgm:spPr/>
      <dgm:t>
        <a:bodyPr/>
        <a:lstStyle/>
        <a:p>
          <a:endParaRPr lang="en-US"/>
        </a:p>
      </dgm:t>
    </dgm:pt>
    <dgm:pt modelId="{05803FB9-FDD1-49DE-A36F-43388197245D}">
      <dgm:prSet/>
      <dgm:spPr/>
      <dgm:t>
        <a:bodyPr/>
        <a:lstStyle/>
        <a:p>
          <a:r>
            <a:rPr lang="en-US"/>
            <a:t>Provides access to most features. Assign to users with a Visual Studio Professional subscription, an Azure DevOps Server CAL, and to users for whom you're paying for Basic access in an organization.</a:t>
          </a:r>
        </a:p>
      </dgm:t>
    </dgm:pt>
    <dgm:pt modelId="{C3DD0076-3361-4D0F-A0C4-C2A01A06CBA4}" type="parTrans" cxnId="{FAFD2AF7-18EE-4287-8AE7-8A0278355F74}">
      <dgm:prSet/>
      <dgm:spPr/>
      <dgm:t>
        <a:bodyPr/>
        <a:lstStyle/>
        <a:p>
          <a:endParaRPr lang="en-US"/>
        </a:p>
      </dgm:t>
    </dgm:pt>
    <dgm:pt modelId="{D917A59A-EF06-4CAA-A3AF-D54582A2B62B}" type="sibTrans" cxnId="{FAFD2AF7-18EE-4287-8AE7-8A0278355F74}">
      <dgm:prSet/>
      <dgm:spPr/>
      <dgm:t>
        <a:bodyPr/>
        <a:lstStyle/>
        <a:p>
          <a:endParaRPr lang="en-US"/>
        </a:p>
      </dgm:t>
    </dgm:pt>
    <dgm:pt modelId="{998E4FF8-B6A4-47EE-8ED3-9C2C0AB92545}">
      <dgm:prSet/>
      <dgm:spPr/>
      <dgm:t>
        <a:bodyPr/>
        <a:lstStyle/>
        <a:p>
          <a:r>
            <a:rPr lang="en-US"/>
            <a:t>Basic + Test Plans</a:t>
          </a:r>
        </a:p>
      </dgm:t>
    </dgm:pt>
    <dgm:pt modelId="{30E30815-75E1-44C3-820E-7DA8EA301156}" type="parTrans" cxnId="{76788A79-DE99-44D7-86B4-D4F9E851751B}">
      <dgm:prSet/>
      <dgm:spPr/>
      <dgm:t>
        <a:bodyPr/>
        <a:lstStyle/>
        <a:p>
          <a:endParaRPr lang="en-US"/>
        </a:p>
      </dgm:t>
    </dgm:pt>
    <dgm:pt modelId="{1DFCA410-A5B8-48F5-83F2-7906534D1EE7}" type="sibTrans" cxnId="{76788A79-DE99-44D7-86B4-D4F9E851751B}">
      <dgm:prSet/>
      <dgm:spPr/>
      <dgm:t>
        <a:bodyPr/>
        <a:lstStyle/>
        <a:p>
          <a:endParaRPr lang="en-US"/>
        </a:p>
      </dgm:t>
    </dgm:pt>
    <dgm:pt modelId="{D204D10D-E348-456D-998E-6175B087CBB7}">
      <dgm:prSet/>
      <dgm:spPr/>
      <dgm:t>
        <a:bodyPr/>
        <a:lstStyle/>
        <a:p>
          <a:r>
            <a:rPr lang="en-US"/>
            <a:t>Provides access to all features included in Basic, as well as Azure Test Plans. Assign to users with a Visual Studio Test Professional or MSDN Platforms subscription, and to users for whom you're paying for Basic + Test Plans access in an organization</a:t>
          </a:r>
        </a:p>
      </dgm:t>
    </dgm:pt>
    <dgm:pt modelId="{3EA0F5AC-AAB6-409D-926B-70C846FE24F4}" type="parTrans" cxnId="{D7D53728-A9E9-4794-89AB-E678E9207C40}">
      <dgm:prSet/>
      <dgm:spPr/>
      <dgm:t>
        <a:bodyPr/>
        <a:lstStyle/>
        <a:p>
          <a:endParaRPr lang="en-US"/>
        </a:p>
      </dgm:t>
    </dgm:pt>
    <dgm:pt modelId="{AFF9B8A4-6776-4DC9-84CA-D234C9BF13AB}" type="sibTrans" cxnId="{D7D53728-A9E9-4794-89AB-E678E9207C40}">
      <dgm:prSet/>
      <dgm:spPr/>
      <dgm:t>
        <a:bodyPr/>
        <a:lstStyle/>
        <a:p>
          <a:endParaRPr lang="en-US"/>
        </a:p>
      </dgm:t>
    </dgm:pt>
    <dgm:pt modelId="{DBB4E281-A88E-4AB6-9F66-D045945A6265}">
      <dgm:prSet/>
      <dgm:spPr/>
      <dgm:t>
        <a:bodyPr/>
        <a:lstStyle/>
        <a:p>
          <a:r>
            <a:rPr lang="en-US"/>
            <a:t>Visual Studio subscription</a:t>
          </a:r>
        </a:p>
      </dgm:t>
    </dgm:pt>
    <dgm:pt modelId="{76EED56D-80E6-47B2-AD89-66BD60B1A502}" type="parTrans" cxnId="{D6D97C6D-CC49-4E91-9774-21ECD9498AC3}">
      <dgm:prSet/>
      <dgm:spPr/>
      <dgm:t>
        <a:bodyPr/>
        <a:lstStyle/>
        <a:p>
          <a:endParaRPr lang="en-US"/>
        </a:p>
      </dgm:t>
    </dgm:pt>
    <dgm:pt modelId="{598E9BA3-DD3B-474F-8168-AA6A572979D9}" type="sibTrans" cxnId="{D6D97C6D-CC49-4E91-9774-21ECD9498AC3}">
      <dgm:prSet/>
      <dgm:spPr/>
      <dgm:t>
        <a:bodyPr/>
        <a:lstStyle/>
        <a:p>
          <a:endParaRPr lang="en-US"/>
        </a:p>
      </dgm:t>
    </dgm:pt>
    <dgm:pt modelId="{9F16403E-C686-4DCD-81EE-6F3417AC63AC}">
      <dgm:prSet/>
      <dgm:spPr/>
      <dgm:t>
        <a:bodyPr/>
        <a:lstStyle/>
        <a:p>
          <a:r>
            <a:rPr lang="en-US"/>
            <a:t>Assign to users who already have a Visual Studio subscription. The system automatically recognizes the user's subscription—Visual Studio Enterprise, Visual Studio Professional, Visual Studio Test Professional, or MSDN Platform—and enables any other features that are included in their subscription level. If you assign Basic or Stakeholder, they also receive their Visual Studio subscription benefits upon sign-in.</a:t>
          </a:r>
        </a:p>
      </dgm:t>
    </dgm:pt>
    <dgm:pt modelId="{A12FA56C-9AC4-4561-BF37-2D054BF5572D}" type="parTrans" cxnId="{4DA8869B-2F9B-4879-86AD-E142AE433E5F}">
      <dgm:prSet/>
      <dgm:spPr/>
      <dgm:t>
        <a:bodyPr/>
        <a:lstStyle/>
        <a:p>
          <a:endParaRPr lang="en-US"/>
        </a:p>
      </dgm:t>
    </dgm:pt>
    <dgm:pt modelId="{962CA399-5EE2-48CD-868D-E93AA3895B76}" type="sibTrans" cxnId="{4DA8869B-2F9B-4879-86AD-E142AE433E5F}">
      <dgm:prSet/>
      <dgm:spPr/>
      <dgm:t>
        <a:bodyPr/>
        <a:lstStyle/>
        <a:p>
          <a:endParaRPr lang="en-US"/>
        </a:p>
      </dgm:t>
    </dgm:pt>
    <dgm:pt modelId="{6CEC33E3-87C5-4F33-A4C8-323884A9BB61}" type="pres">
      <dgm:prSet presAssocID="{EFFBD2B5-684C-4201-8304-7277BBD2348C}" presName="linear" presStyleCnt="0">
        <dgm:presLayoutVars>
          <dgm:animLvl val="lvl"/>
          <dgm:resizeHandles val="exact"/>
        </dgm:presLayoutVars>
      </dgm:prSet>
      <dgm:spPr/>
    </dgm:pt>
    <dgm:pt modelId="{3E93EAD7-C51D-4319-9072-BF38D400D5CA}" type="pres">
      <dgm:prSet presAssocID="{7047F651-E2AC-425A-A651-9CF2CDEE85AF}" presName="parentText" presStyleLbl="node1" presStyleIdx="0" presStyleCnt="4">
        <dgm:presLayoutVars>
          <dgm:chMax val="0"/>
          <dgm:bulletEnabled val="1"/>
        </dgm:presLayoutVars>
      </dgm:prSet>
      <dgm:spPr/>
    </dgm:pt>
    <dgm:pt modelId="{8CA3DB1C-4A0A-4681-9D8B-2F84B8BCB964}" type="pres">
      <dgm:prSet presAssocID="{7047F651-E2AC-425A-A651-9CF2CDEE85AF}" presName="childText" presStyleLbl="revTx" presStyleIdx="0" presStyleCnt="4">
        <dgm:presLayoutVars>
          <dgm:bulletEnabled val="1"/>
        </dgm:presLayoutVars>
      </dgm:prSet>
      <dgm:spPr/>
    </dgm:pt>
    <dgm:pt modelId="{72F18EE0-AEA2-45FD-9131-C2CA2AA2DFEA}" type="pres">
      <dgm:prSet presAssocID="{8B35EAD9-0029-4ABF-B6A7-F3F432FAADFC}" presName="parentText" presStyleLbl="node1" presStyleIdx="1" presStyleCnt="4">
        <dgm:presLayoutVars>
          <dgm:chMax val="0"/>
          <dgm:bulletEnabled val="1"/>
        </dgm:presLayoutVars>
      </dgm:prSet>
      <dgm:spPr/>
    </dgm:pt>
    <dgm:pt modelId="{93BAA8AC-2597-484A-8BF4-49EF18981035}" type="pres">
      <dgm:prSet presAssocID="{8B35EAD9-0029-4ABF-B6A7-F3F432FAADFC}" presName="childText" presStyleLbl="revTx" presStyleIdx="1" presStyleCnt="4">
        <dgm:presLayoutVars>
          <dgm:bulletEnabled val="1"/>
        </dgm:presLayoutVars>
      </dgm:prSet>
      <dgm:spPr/>
    </dgm:pt>
    <dgm:pt modelId="{6F7152B9-8BE6-401A-B391-22882C54185A}" type="pres">
      <dgm:prSet presAssocID="{998E4FF8-B6A4-47EE-8ED3-9C2C0AB92545}" presName="parentText" presStyleLbl="node1" presStyleIdx="2" presStyleCnt="4">
        <dgm:presLayoutVars>
          <dgm:chMax val="0"/>
          <dgm:bulletEnabled val="1"/>
        </dgm:presLayoutVars>
      </dgm:prSet>
      <dgm:spPr/>
    </dgm:pt>
    <dgm:pt modelId="{4CBF35E8-1781-4C1B-8610-74C1F9612C6F}" type="pres">
      <dgm:prSet presAssocID="{998E4FF8-B6A4-47EE-8ED3-9C2C0AB92545}" presName="childText" presStyleLbl="revTx" presStyleIdx="2" presStyleCnt="4">
        <dgm:presLayoutVars>
          <dgm:bulletEnabled val="1"/>
        </dgm:presLayoutVars>
      </dgm:prSet>
      <dgm:spPr/>
    </dgm:pt>
    <dgm:pt modelId="{580C59A5-EB1F-4225-BB06-53D23FABC0D6}" type="pres">
      <dgm:prSet presAssocID="{DBB4E281-A88E-4AB6-9F66-D045945A6265}" presName="parentText" presStyleLbl="node1" presStyleIdx="3" presStyleCnt="4">
        <dgm:presLayoutVars>
          <dgm:chMax val="0"/>
          <dgm:bulletEnabled val="1"/>
        </dgm:presLayoutVars>
      </dgm:prSet>
      <dgm:spPr/>
    </dgm:pt>
    <dgm:pt modelId="{41906CD6-49DE-426D-80D0-7A45D405E5B3}" type="pres">
      <dgm:prSet presAssocID="{DBB4E281-A88E-4AB6-9F66-D045945A6265}" presName="childText" presStyleLbl="revTx" presStyleIdx="3" presStyleCnt="4">
        <dgm:presLayoutVars>
          <dgm:bulletEnabled val="1"/>
        </dgm:presLayoutVars>
      </dgm:prSet>
      <dgm:spPr/>
    </dgm:pt>
  </dgm:ptLst>
  <dgm:cxnLst>
    <dgm:cxn modelId="{6400D70C-CFD3-4105-AE54-A58AEB0CC746}" type="presOf" srcId="{9F16403E-C686-4DCD-81EE-6F3417AC63AC}" destId="{41906CD6-49DE-426D-80D0-7A45D405E5B3}" srcOrd="0" destOrd="0" presId="urn:microsoft.com/office/officeart/2005/8/layout/vList2"/>
    <dgm:cxn modelId="{53D39E21-CC4E-4806-A91B-AF7C867AF683}" type="presOf" srcId="{05803FB9-FDD1-49DE-A36F-43388197245D}" destId="{93BAA8AC-2597-484A-8BF4-49EF18981035}" srcOrd="0" destOrd="0" presId="urn:microsoft.com/office/officeart/2005/8/layout/vList2"/>
    <dgm:cxn modelId="{D7D53728-A9E9-4794-89AB-E678E9207C40}" srcId="{998E4FF8-B6A4-47EE-8ED3-9C2C0AB92545}" destId="{D204D10D-E348-456D-998E-6175B087CBB7}" srcOrd="0" destOrd="0" parTransId="{3EA0F5AC-AAB6-409D-926B-70C846FE24F4}" sibTransId="{AFF9B8A4-6776-4DC9-84CA-D234C9BF13AB}"/>
    <dgm:cxn modelId="{BB993429-42ED-40AB-BF2D-B088ADC3A35D}" type="presOf" srcId="{8B35EAD9-0029-4ABF-B6A7-F3F432FAADFC}" destId="{72F18EE0-AEA2-45FD-9131-C2CA2AA2DFEA}" srcOrd="0" destOrd="0" presId="urn:microsoft.com/office/officeart/2005/8/layout/vList2"/>
    <dgm:cxn modelId="{D96ECA66-091D-4220-AF3A-FD179C804816}" type="presOf" srcId="{DBB4E281-A88E-4AB6-9F66-D045945A6265}" destId="{580C59A5-EB1F-4225-BB06-53D23FABC0D6}" srcOrd="0" destOrd="0" presId="urn:microsoft.com/office/officeart/2005/8/layout/vList2"/>
    <dgm:cxn modelId="{D6D97C6D-CC49-4E91-9774-21ECD9498AC3}" srcId="{EFFBD2B5-684C-4201-8304-7277BBD2348C}" destId="{DBB4E281-A88E-4AB6-9F66-D045945A6265}" srcOrd="3" destOrd="0" parTransId="{76EED56D-80E6-47B2-AD89-66BD60B1A502}" sibTransId="{598E9BA3-DD3B-474F-8168-AA6A572979D9}"/>
    <dgm:cxn modelId="{76788A79-DE99-44D7-86B4-D4F9E851751B}" srcId="{EFFBD2B5-684C-4201-8304-7277BBD2348C}" destId="{998E4FF8-B6A4-47EE-8ED3-9C2C0AB92545}" srcOrd="2" destOrd="0" parTransId="{30E30815-75E1-44C3-820E-7DA8EA301156}" sibTransId="{1DFCA410-A5B8-48F5-83F2-7906534D1EE7}"/>
    <dgm:cxn modelId="{39440182-3275-4247-BF1F-95204F2A1F33}" type="presOf" srcId="{EFFBD2B5-684C-4201-8304-7277BBD2348C}" destId="{6CEC33E3-87C5-4F33-A4C8-323884A9BB61}" srcOrd="0" destOrd="0" presId="urn:microsoft.com/office/officeart/2005/8/layout/vList2"/>
    <dgm:cxn modelId="{4DA8869B-2F9B-4879-86AD-E142AE433E5F}" srcId="{DBB4E281-A88E-4AB6-9F66-D045945A6265}" destId="{9F16403E-C686-4DCD-81EE-6F3417AC63AC}" srcOrd="0" destOrd="0" parTransId="{A12FA56C-9AC4-4561-BF37-2D054BF5572D}" sibTransId="{962CA399-5EE2-48CD-868D-E93AA3895B76}"/>
    <dgm:cxn modelId="{282F999F-E782-4F2C-8B74-87956E1C4374}" type="presOf" srcId="{7047F651-E2AC-425A-A651-9CF2CDEE85AF}" destId="{3E93EAD7-C51D-4319-9072-BF38D400D5CA}" srcOrd="0" destOrd="0" presId="urn:microsoft.com/office/officeart/2005/8/layout/vList2"/>
    <dgm:cxn modelId="{EB4DFDB7-6F99-4703-A916-974AE4EFB8A5}" srcId="{EFFBD2B5-684C-4201-8304-7277BBD2348C}" destId="{8B35EAD9-0029-4ABF-B6A7-F3F432FAADFC}" srcOrd="1" destOrd="0" parTransId="{40568F8A-086E-40CA-A2E3-81C5E20BE045}" sibTransId="{A59F019D-7DF6-44B6-A138-D00DCFE5BA11}"/>
    <dgm:cxn modelId="{E542A7C0-C70F-4B94-ACB4-D15FC414CEA3}" srcId="{7047F651-E2AC-425A-A651-9CF2CDEE85AF}" destId="{69228E10-66B7-4F94-BEFB-057577AF190F}" srcOrd="0" destOrd="0" parTransId="{C43BC780-60F9-4A99-8CD1-347A3BE8012B}" sibTransId="{A42761DB-EF0C-48E6-97BC-A327738C594A}"/>
    <dgm:cxn modelId="{A37C4AC3-6DCE-488E-82E9-E30AB51BB46A}" type="presOf" srcId="{69228E10-66B7-4F94-BEFB-057577AF190F}" destId="{8CA3DB1C-4A0A-4681-9D8B-2F84B8BCB964}" srcOrd="0" destOrd="0" presId="urn:microsoft.com/office/officeart/2005/8/layout/vList2"/>
    <dgm:cxn modelId="{EF1FC1D4-08C8-4355-B8A7-83502D72EC5C}" type="presOf" srcId="{D204D10D-E348-456D-998E-6175B087CBB7}" destId="{4CBF35E8-1781-4C1B-8610-74C1F9612C6F}" srcOrd="0" destOrd="0" presId="urn:microsoft.com/office/officeart/2005/8/layout/vList2"/>
    <dgm:cxn modelId="{C33FD2E0-B050-4F8B-B2E3-3CB7B2C03114}" type="presOf" srcId="{998E4FF8-B6A4-47EE-8ED3-9C2C0AB92545}" destId="{6F7152B9-8BE6-401A-B391-22882C54185A}" srcOrd="0" destOrd="0" presId="urn:microsoft.com/office/officeart/2005/8/layout/vList2"/>
    <dgm:cxn modelId="{7B0366EA-6215-468B-83D4-A9F8324A546B}" srcId="{EFFBD2B5-684C-4201-8304-7277BBD2348C}" destId="{7047F651-E2AC-425A-A651-9CF2CDEE85AF}" srcOrd="0" destOrd="0" parTransId="{B4348D30-6301-482B-8B8D-927D2C9C3ED3}" sibTransId="{699F425D-6D6F-4C9F-B0B8-72DEE05EA31C}"/>
    <dgm:cxn modelId="{FAFD2AF7-18EE-4287-8AE7-8A0278355F74}" srcId="{8B35EAD9-0029-4ABF-B6A7-F3F432FAADFC}" destId="{05803FB9-FDD1-49DE-A36F-43388197245D}" srcOrd="0" destOrd="0" parTransId="{C3DD0076-3361-4D0F-A0C4-C2A01A06CBA4}" sibTransId="{D917A59A-EF06-4CAA-A3AF-D54582A2B62B}"/>
    <dgm:cxn modelId="{AAE81401-BD2A-40E9-9FBB-DFFC299935FB}" type="presParOf" srcId="{6CEC33E3-87C5-4F33-A4C8-323884A9BB61}" destId="{3E93EAD7-C51D-4319-9072-BF38D400D5CA}" srcOrd="0" destOrd="0" presId="urn:microsoft.com/office/officeart/2005/8/layout/vList2"/>
    <dgm:cxn modelId="{7FEFE64E-F46C-4996-A050-ED8C8123D1C3}" type="presParOf" srcId="{6CEC33E3-87C5-4F33-A4C8-323884A9BB61}" destId="{8CA3DB1C-4A0A-4681-9D8B-2F84B8BCB964}" srcOrd="1" destOrd="0" presId="urn:microsoft.com/office/officeart/2005/8/layout/vList2"/>
    <dgm:cxn modelId="{1B89B53E-B0E4-49AC-9F97-89068BD58690}" type="presParOf" srcId="{6CEC33E3-87C5-4F33-A4C8-323884A9BB61}" destId="{72F18EE0-AEA2-45FD-9131-C2CA2AA2DFEA}" srcOrd="2" destOrd="0" presId="urn:microsoft.com/office/officeart/2005/8/layout/vList2"/>
    <dgm:cxn modelId="{FC563483-6807-40D8-A9B8-7AD2E8F35967}" type="presParOf" srcId="{6CEC33E3-87C5-4F33-A4C8-323884A9BB61}" destId="{93BAA8AC-2597-484A-8BF4-49EF18981035}" srcOrd="3" destOrd="0" presId="urn:microsoft.com/office/officeart/2005/8/layout/vList2"/>
    <dgm:cxn modelId="{051E45FF-C3AE-4D18-9C0A-9D980583C8AB}" type="presParOf" srcId="{6CEC33E3-87C5-4F33-A4C8-323884A9BB61}" destId="{6F7152B9-8BE6-401A-B391-22882C54185A}" srcOrd="4" destOrd="0" presId="urn:microsoft.com/office/officeart/2005/8/layout/vList2"/>
    <dgm:cxn modelId="{33B7D56A-A1A2-4334-BBD0-658DD0228EC2}" type="presParOf" srcId="{6CEC33E3-87C5-4F33-A4C8-323884A9BB61}" destId="{4CBF35E8-1781-4C1B-8610-74C1F9612C6F}" srcOrd="5" destOrd="0" presId="urn:microsoft.com/office/officeart/2005/8/layout/vList2"/>
    <dgm:cxn modelId="{A656FC98-D60E-425C-B5B5-B9B3B14B7557}" type="presParOf" srcId="{6CEC33E3-87C5-4F33-A4C8-323884A9BB61}" destId="{580C59A5-EB1F-4225-BB06-53D23FABC0D6}" srcOrd="6" destOrd="0" presId="urn:microsoft.com/office/officeart/2005/8/layout/vList2"/>
    <dgm:cxn modelId="{62235826-DE60-43B9-8D88-621E195B1243}" type="presParOf" srcId="{6CEC33E3-87C5-4F33-A4C8-323884A9BB61}" destId="{41906CD6-49DE-426D-80D0-7A45D405E5B3}"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3B39B1-AEF0-4B29-93F6-E18684596CF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7E52D7C7-850A-453B-83F7-63C8A33CA418}">
      <dgm:prSet phldrT="[Text]"/>
      <dgm:spPr/>
      <dgm:t>
        <a:bodyPr/>
        <a:lstStyle/>
        <a:p>
          <a:r>
            <a:rPr lang="en-GB"/>
            <a:t>CI</a:t>
          </a:r>
        </a:p>
      </dgm:t>
    </dgm:pt>
    <dgm:pt modelId="{DB171F09-2594-40DE-A1A5-67846FAD002C}" type="parTrans" cxnId="{786474B8-758F-43E9-A820-290003430950}">
      <dgm:prSet/>
      <dgm:spPr/>
      <dgm:t>
        <a:bodyPr/>
        <a:lstStyle/>
        <a:p>
          <a:endParaRPr lang="en-GB"/>
        </a:p>
      </dgm:t>
    </dgm:pt>
    <dgm:pt modelId="{F0BBFC47-F305-4A16-9D0A-269EE088BBFE}" type="sibTrans" cxnId="{786474B8-758F-43E9-A820-290003430950}">
      <dgm:prSet/>
      <dgm:spPr/>
      <dgm:t>
        <a:bodyPr/>
        <a:lstStyle/>
        <a:p>
          <a:endParaRPr lang="en-GB"/>
        </a:p>
      </dgm:t>
    </dgm:pt>
    <dgm:pt modelId="{D4225D15-762E-4A68-B3AB-C63F5954EB0F}">
      <dgm:prSet phldrT="[Text]"/>
      <dgm:spPr/>
      <dgm:t>
        <a:bodyPr/>
        <a:lstStyle/>
        <a:p>
          <a:r>
            <a:rPr lang="en-GB"/>
            <a:t>Secrets Management</a:t>
          </a:r>
        </a:p>
      </dgm:t>
    </dgm:pt>
    <dgm:pt modelId="{F73F21EF-3C81-4A38-8A0B-B901E25C8761}" type="parTrans" cxnId="{02AB17D5-7AE0-4A0A-8827-31E808BA1223}">
      <dgm:prSet/>
      <dgm:spPr/>
      <dgm:t>
        <a:bodyPr/>
        <a:lstStyle/>
        <a:p>
          <a:endParaRPr lang="en-GB"/>
        </a:p>
      </dgm:t>
    </dgm:pt>
    <dgm:pt modelId="{C6AC487E-F784-4408-97A3-36725D3B7819}" type="sibTrans" cxnId="{02AB17D5-7AE0-4A0A-8827-31E808BA1223}">
      <dgm:prSet/>
      <dgm:spPr/>
      <dgm:t>
        <a:bodyPr/>
        <a:lstStyle/>
        <a:p>
          <a:endParaRPr lang="en-GB"/>
        </a:p>
      </dgm:t>
    </dgm:pt>
    <dgm:pt modelId="{E5DA686E-6BB0-4B80-84E2-FBDBED612DB9}">
      <dgm:prSet phldrT="[Text]"/>
      <dgm:spPr/>
      <dgm:t>
        <a:bodyPr/>
        <a:lstStyle/>
        <a:p>
          <a:r>
            <a:rPr lang="en-GB"/>
            <a:t>CD</a:t>
          </a:r>
        </a:p>
      </dgm:t>
    </dgm:pt>
    <dgm:pt modelId="{7842350A-331C-4754-85D4-B448D0ADE180}" type="parTrans" cxnId="{C5768805-8229-4916-B124-BC36A88EDF88}">
      <dgm:prSet/>
      <dgm:spPr/>
      <dgm:t>
        <a:bodyPr/>
        <a:lstStyle/>
        <a:p>
          <a:endParaRPr lang="en-GB"/>
        </a:p>
      </dgm:t>
    </dgm:pt>
    <dgm:pt modelId="{4C95C621-E520-4AC3-98C7-D3F38AEC57D2}" type="sibTrans" cxnId="{C5768805-8229-4916-B124-BC36A88EDF88}">
      <dgm:prSet/>
      <dgm:spPr/>
      <dgm:t>
        <a:bodyPr/>
        <a:lstStyle/>
        <a:p>
          <a:endParaRPr lang="en-GB"/>
        </a:p>
      </dgm:t>
    </dgm:pt>
    <dgm:pt modelId="{920EBB49-F35C-44C5-BE39-C7DC4FA68BF8}">
      <dgm:prSet phldrT="[Text]"/>
      <dgm:spPr/>
      <dgm:t>
        <a:bodyPr/>
        <a:lstStyle/>
        <a:p>
          <a:r>
            <a:rPr lang="en-GB"/>
            <a:t>Environment testing</a:t>
          </a:r>
        </a:p>
      </dgm:t>
    </dgm:pt>
    <dgm:pt modelId="{20B69364-9CC3-49BA-A30F-8FF581220123}" type="parTrans" cxnId="{1801A532-5BB1-41C2-B62B-AD901EB3E65C}">
      <dgm:prSet/>
      <dgm:spPr/>
      <dgm:t>
        <a:bodyPr/>
        <a:lstStyle/>
        <a:p>
          <a:endParaRPr lang="en-GB"/>
        </a:p>
      </dgm:t>
    </dgm:pt>
    <dgm:pt modelId="{B5BCB501-655C-434D-ADE2-F134DF4073B9}" type="sibTrans" cxnId="{1801A532-5BB1-41C2-B62B-AD901EB3E65C}">
      <dgm:prSet/>
      <dgm:spPr/>
      <dgm:t>
        <a:bodyPr/>
        <a:lstStyle/>
        <a:p>
          <a:endParaRPr lang="en-GB"/>
        </a:p>
      </dgm:t>
    </dgm:pt>
    <dgm:pt modelId="{7E28DA57-4152-4A64-9846-2FE7B3E5588E}">
      <dgm:prSet phldrT="[Text]"/>
      <dgm:spPr/>
      <dgm:t>
        <a:bodyPr/>
        <a:lstStyle/>
        <a:p>
          <a:r>
            <a:rPr lang="en-GB"/>
            <a:t>RBAC</a:t>
          </a:r>
        </a:p>
      </dgm:t>
    </dgm:pt>
    <dgm:pt modelId="{C5D9A689-E80B-45A3-B37C-7AB695F62C92}" type="parTrans" cxnId="{CD929167-3C09-46D4-A14D-19BB53F48625}">
      <dgm:prSet/>
      <dgm:spPr/>
      <dgm:t>
        <a:bodyPr/>
        <a:lstStyle/>
        <a:p>
          <a:endParaRPr lang="en-GB"/>
        </a:p>
      </dgm:t>
    </dgm:pt>
    <dgm:pt modelId="{8815148F-3AD2-4994-8AFD-CAA6D0CBA496}" type="sibTrans" cxnId="{CD929167-3C09-46D4-A14D-19BB53F48625}">
      <dgm:prSet/>
      <dgm:spPr/>
      <dgm:t>
        <a:bodyPr/>
        <a:lstStyle/>
        <a:p>
          <a:endParaRPr lang="en-GB"/>
        </a:p>
      </dgm:t>
    </dgm:pt>
    <dgm:pt modelId="{58F4A6BA-AFD7-4931-B673-7C44EB09489A}">
      <dgm:prSet phldrT="[Text]"/>
      <dgm:spPr/>
      <dgm:t>
        <a:bodyPr/>
        <a:lstStyle/>
        <a:p>
          <a:r>
            <a:rPr lang="en-GB"/>
            <a:t>Dependency Management</a:t>
          </a:r>
        </a:p>
      </dgm:t>
    </dgm:pt>
    <dgm:pt modelId="{2CBD51FC-E6AF-4F43-917D-17C345EEA714}" type="parTrans" cxnId="{6995BBAF-CB69-498D-9A54-C08DA0713A36}">
      <dgm:prSet/>
      <dgm:spPr/>
      <dgm:t>
        <a:bodyPr/>
        <a:lstStyle/>
        <a:p>
          <a:endParaRPr lang="en-GB"/>
        </a:p>
      </dgm:t>
    </dgm:pt>
    <dgm:pt modelId="{73ACB030-A7ED-4683-91DC-A9DFE9D4E672}" type="sibTrans" cxnId="{6995BBAF-CB69-498D-9A54-C08DA0713A36}">
      <dgm:prSet/>
      <dgm:spPr/>
      <dgm:t>
        <a:bodyPr/>
        <a:lstStyle/>
        <a:p>
          <a:endParaRPr lang="en-GB"/>
        </a:p>
      </dgm:t>
    </dgm:pt>
    <dgm:pt modelId="{A92A46CB-DE0A-451B-B2F1-FFE789A30E76}">
      <dgm:prSet phldrT="[Text]"/>
      <dgm:spPr/>
      <dgm:t>
        <a:bodyPr/>
        <a:lstStyle/>
        <a:p>
          <a:r>
            <a:rPr lang="en-GB"/>
            <a:t>Security scanning</a:t>
          </a:r>
        </a:p>
      </dgm:t>
    </dgm:pt>
    <dgm:pt modelId="{B0D158EC-74E0-47E1-90F4-E9416F97927E}" type="parTrans" cxnId="{17697F1B-64F9-462D-A0F1-4B4BB594147A}">
      <dgm:prSet/>
      <dgm:spPr/>
      <dgm:t>
        <a:bodyPr/>
        <a:lstStyle/>
        <a:p>
          <a:endParaRPr lang="en-GB"/>
        </a:p>
      </dgm:t>
    </dgm:pt>
    <dgm:pt modelId="{09A2F418-22B8-4EE0-BE31-45AC1729ADE2}" type="sibTrans" cxnId="{17697F1B-64F9-462D-A0F1-4B4BB594147A}">
      <dgm:prSet/>
      <dgm:spPr/>
      <dgm:t>
        <a:bodyPr/>
        <a:lstStyle/>
        <a:p>
          <a:endParaRPr lang="en-GB"/>
        </a:p>
      </dgm:t>
    </dgm:pt>
    <dgm:pt modelId="{B08BF977-D293-4E58-9705-47A22DCBA32F}">
      <dgm:prSet phldrT="[Text]"/>
      <dgm:spPr/>
      <dgm:t>
        <a:bodyPr/>
        <a:lstStyle/>
        <a:p>
          <a:r>
            <a:rPr lang="en-GB"/>
            <a:t>Run</a:t>
          </a:r>
        </a:p>
      </dgm:t>
    </dgm:pt>
    <dgm:pt modelId="{2366A1BA-4320-40A0-BF4C-7A08DDFE50B1}" type="sibTrans" cxnId="{1D6DD6F8-CD60-40E9-9B42-8220D9804DAD}">
      <dgm:prSet/>
      <dgm:spPr/>
      <dgm:t>
        <a:bodyPr/>
        <a:lstStyle/>
        <a:p>
          <a:endParaRPr lang="en-GB"/>
        </a:p>
      </dgm:t>
    </dgm:pt>
    <dgm:pt modelId="{BE92922E-F183-4A68-AB12-C06DFD01597F}" type="parTrans" cxnId="{1D6DD6F8-CD60-40E9-9B42-8220D9804DAD}">
      <dgm:prSet/>
      <dgm:spPr/>
      <dgm:t>
        <a:bodyPr/>
        <a:lstStyle/>
        <a:p>
          <a:endParaRPr lang="en-GB"/>
        </a:p>
      </dgm:t>
    </dgm:pt>
    <dgm:pt modelId="{BE4BF316-C579-4ADF-A4B8-75C1304B7009}">
      <dgm:prSet phldrT="[Text]"/>
      <dgm:spPr/>
      <dgm:t>
        <a:bodyPr/>
        <a:lstStyle/>
        <a:p>
          <a:r>
            <a:rPr lang="en-GB"/>
            <a:t>Compliance Initiatives</a:t>
          </a:r>
        </a:p>
      </dgm:t>
    </dgm:pt>
    <dgm:pt modelId="{2E6A5E59-0F5E-457E-82F4-40B8B929210D}" type="parTrans" cxnId="{4D836BB0-1982-4448-97DF-19CD452BDD00}">
      <dgm:prSet/>
      <dgm:spPr/>
      <dgm:t>
        <a:bodyPr/>
        <a:lstStyle/>
        <a:p>
          <a:endParaRPr lang="en-GB"/>
        </a:p>
      </dgm:t>
    </dgm:pt>
    <dgm:pt modelId="{B23DC6E7-ED5D-4E3F-94FB-786F0BD0259E}" type="sibTrans" cxnId="{4D836BB0-1982-4448-97DF-19CD452BDD00}">
      <dgm:prSet/>
      <dgm:spPr/>
      <dgm:t>
        <a:bodyPr/>
        <a:lstStyle/>
        <a:p>
          <a:endParaRPr lang="en-GB"/>
        </a:p>
      </dgm:t>
    </dgm:pt>
    <dgm:pt modelId="{AF4EFF63-C542-413A-B9A5-44C5C662613C}">
      <dgm:prSet phldrT="[Text]"/>
      <dgm:spPr/>
      <dgm:t>
        <a:bodyPr/>
        <a:lstStyle/>
        <a:p>
          <a:r>
            <a:rPr lang="en-GB"/>
            <a:t>Code</a:t>
          </a:r>
        </a:p>
      </dgm:t>
    </dgm:pt>
    <dgm:pt modelId="{EAA29C66-0C46-4CAD-8A61-86978B05695D}" type="parTrans" cxnId="{86526C89-6F38-410B-B400-BBF37DBD924A}">
      <dgm:prSet/>
      <dgm:spPr/>
      <dgm:t>
        <a:bodyPr/>
        <a:lstStyle/>
        <a:p>
          <a:endParaRPr lang="en-GB"/>
        </a:p>
      </dgm:t>
    </dgm:pt>
    <dgm:pt modelId="{D857D697-A67F-4800-8344-3C9E051C5AB7}" type="sibTrans" cxnId="{86526C89-6F38-410B-B400-BBF37DBD924A}">
      <dgm:prSet/>
      <dgm:spPr/>
      <dgm:t>
        <a:bodyPr/>
        <a:lstStyle/>
        <a:p>
          <a:endParaRPr lang="en-GB"/>
        </a:p>
      </dgm:t>
    </dgm:pt>
    <dgm:pt modelId="{861B9767-0701-47F2-ACC4-020986490B54}">
      <dgm:prSet phldrT="[Text]"/>
      <dgm:spPr/>
      <dgm:t>
        <a:bodyPr/>
        <a:lstStyle/>
        <a:p>
          <a:r>
            <a:rPr lang="en-GB"/>
            <a:t>Secure code practices</a:t>
          </a:r>
        </a:p>
      </dgm:t>
    </dgm:pt>
    <dgm:pt modelId="{D4866021-F8D7-4433-8EAD-3914DBE71D37}" type="parTrans" cxnId="{C8950AAA-C036-46B3-BB3E-E740BDC51C8F}">
      <dgm:prSet/>
      <dgm:spPr/>
      <dgm:t>
        <a:bodyPr/>
        <a:lstStyle/>
        <a:p>
          <a:endParaRPr lang="en-GB"/>
        </a:p>
      </dgm:t>
    </dgm:pt>
    <dgm:pt modelId="{6D8668ED-4911-44BE-A68F-EC9E85E231B1}" type="sibTrans" cxnId="{C8950AAA-C036-46B3-BB3E-E740BDC51C8F}">
      <dgm:prSet/>
      <dgm:spPr/>
      <dgm:t>
        <a:bodyPr/>
        <a:lstStyle/>
        <a:p>
          <a:endParaRPr lang="en-GB"/>
        </a:p>
      </dgm:t>
    </dgm:pt>
    <dgm:pt modelId="{2E018E58-C0FE-446E-919F-A576EAFA6594}">
      <dgm:prSet phldrT="[Text]"/>
      <dgm:spPr/>
      <dgm:t>
        <a:bodyPr/>
        <a:lstStyle/>
        <a:p>
          <a:r>
            <a:rPr lang="en-GB"/>
            <a:t>Collaborative development</a:t>
          </a:r>
        </a:p>
      </dgm:t>
    </dgm:pt>
    <dgm:pt modelId="{F8056CE5-20A2-46AF-AE09-694610674F66}" type="parTrans" cxnId="{9DD3E463-A0BC-4084-8A09-5D987DDE5B8B}">
      <dgm:prSet/>
      <dgm:spPr/>
      <dgm:t>
        <a:bodyPr/>
        <a:lstStyle/>
        <a:p>
          <a:endParaRPr lang="en-GB"/>
        </a:p>
      </dgm:t>
    </dgm:pt>
    <dgm:pt modelId="{00AA0563-7587-4A2F-98C0-3478387B2872}" type="sibTrans" cxnId="{9DD3E463-A0BC-4084-8A09-5D987DDE5B8B}">
      <dgm:prSet/>
      <dgm:spPr/>
      <dgm:t>
        <a:bodyPr/>
        <a:lstStyle/>
        <a:p>
          <a:endParaRPr lang="en-GB"/>
        </a:p>
      </dgm:t>
    </dgm:pt>
    <dgm:pt modelId="{C4414BA3-000E-4F18-916B-E8CF705B00BA}" type="pres">
      <dgm:prSet presAssocID="{8E3B39B1-AEF0-4B29-93F6-E18684596CFC}" presName="Name0" presStyleCnt="0">
        <dgm:presLayoutVars>
          <dgm:chMax/>
          <dgm:chPref/>
          <dgm:dir/>
          <dgm:animLvl val="lvl"/>
        </dgm:presLayoutVars>
      </dgm:prSet>
      <dgm:spPr/>
    </dgm:pt>
    <dgm:pt modelId="{06ECEC9A-5ED1-40BE-BBA4-82530FF539CA}" type="pres">
      <dgm:prSet presAssocID="{AF4EFF63-C542-413A-B9A5-44C5C662613C}" presName="composite" presStyleCnt="0"/>
      <dgm:spPr/>
    </dgm:pt>
    <dgm:pt modelId="{23D2161D-EB55-4042-B1FB-64B3857A3F02}" type="pres">
      <dgm:prSet presAssocID="{AF4EFF63-C542-413A-B9A5-44C5C662613C}" presName="Parent1" presStyleLbl="node1" presStyleIdx="0" presStyleCnt="8">
        <dgm:presLayoutVars>
          <dgm:chMax val="1"/>
          <dgm:chPref val="1"/>
          <dgm:bulletEnabled val="1"/>
        </dgm:presLayoutVars>
      </dgm:prSet>
      <dgm:spPr/>
    </dgm:pt>
    <dgm:pt modelId="{47217B2D-731C-4F9E-A62E-A0EEEC9CB693}" type="pres">
      <dgm:prSet presAssocID="{AF4EFF63-C542-413A-B9A5-44C5C662613C}" presName="Childtext1" presStyleLbl="revTx" presStyleIdx="0" presStyleCnt="4">
        <dgm:presLayoutVars>
          <dgm:chMax val="0"/>
          <dgm:chPref val="0"/>
          <dgm:bulletEnabled val="1"/>
        </dgm:presLayoutVars>
      </dgm:prSet>
      <dgm:spPr/>
    </dgm:pt>
    <dgm:pt modelId="{783A28D3-7CFA-4A65-9D58-A8DEB3F4F30C}" type="pres">
      <dgm:prSet presAssocID="{AF4EFF63-C542-413A-B9A5-44C5C662613C}" presName="BalanceSpacing" presStyleCnt="0"/>
      <dgm:spPr/>
    </dgm:pt>
    <dgm:pt modelId="{B196B49D-415C-403D-83BB-2BF2692B498D}" type="pres">
      <dgm:prSet presAssocID="{AF4EFF63-C542-413A-B9A5-44C5C662613C}" presName="BalanceSpacing1" presStyleCnt="0"/>
      <dgm:spPr/>
    </dgm:pt>
    <dgm:pt modelId="{B231253D-1FA6-49D5-BF13-4646CB71B56D}" type="pres">
      <dgm:prSet presAssocID="{D857D697-A67F-4800-8344-3C9E051C5AB7}" presName="Accent1Text" presStyleLbl="node1" presStyleIdx="1" presStyleCnt="8"/>
      <dgm:spPr/>
    </dgm:pt>
    <dgm:pt modelId="{31D7A35E-05F7-476A-A379-DCC3DC2428DB}" type="pres">
      <dgm:prSet presAssocID="{D857D697-A67F-4800-8344-3C9E051C5AB7}" presName="spaceBetweenRectangles" presStyleCnt="0"/>
      <dgm:spPr/>
    </dgm:pt>
    <dgm:pt modelId="{D7DACFAE-86F8-4C21-AB8F-594FEF14DF04}" type="pres">
      <dgm:prSet presAssocID="{7E52D7C7-850A-453B-83F7-63C8A33CA418}" presName="composite" presStyleCnt="0"/>
      <dgm:spPr/>
    </dgm:pt>
    <dgm:pt modelId="{4C4AA155-445C-40C7-A939-C968BE147CBF}" type="pres">
      <dgm:prSet presAssocID="{7E52D7C7-850A-453B-83F7-63C8A33CA418}" presName="Parent1" presStyleLbl="node1" presStyleIdx="2" presStyleCnt="8">
        <dgm:presLayoutVars>
          <dgm:chMax val="1"/>
          <dgm:chPref val="1"/>
          <dgm:bulletEnabled val="1"/>
        </dgm:presLayoutVars>
      </dgm:prSet>
      <dgm:spPr/>
    </dgm:pt>
    <dgm:pt modelId="{441E071A-26EC-45AC-96F7-515917FA72DC}" type="pres">
      <dgm:prSet presAssocID="{7E52D7C7-850A-453B-83F7-63C8A33CA418}" presName="Childtext1" presStyleLbl="revTx" presStyleIdx="1" presStyleCnt="4">
        <dgm:presLayoutVars>
          <dgm:chMax val="0"/>
          <dgm:chPref val="0"/>
          <dgm:bulletEnabled val="1"/>
        </dgm:presLayoutVars>
      </dgm:prSet>
      <dgm:spPr/>
    </dgm:pt>
    <dgm:pt modelId="{0C1BF588-75DE-4067-A576-771B8BCBDA19}" type="pres">
      <dgm:prSet presAssocID="{7E52D7C7-850A-453B-83F7-63C8A33CA418}" presName="BalanceSpacing" presStyleCnt="0"/>
      <dgm:spPr/>
    </dgm:pt>
    <dgm:pt modelId="{0FB2AE31-F02C-42ED-9EC1-7AC7AAF6E541}" type="pres">
      <dgm:prSet presAssocID="{7E52D7C7-850A-453B-83F7-63C8A33CA418}" presName="BalanceSpacing1" presStyleCnt="0"/>
      <dgm:spPr/>
    </dgm:pt>
    <dgm:pt modelId="{A59AEB91-DC7F-4F67-A2C0-FE72FE753955}" type="pres">
      <dgm:prSet presAssocID="{F0BBFC47-F305-4A16-9D0A-269EE088BBFE}" presName="Accent1Text" presStyleLbl="node1" presStyleIdx="3" presStyleCnt="8"/>
      <dgm:spPr/>
    </dgm:pt>
    <dgm:pt modelId="{4BB84633-7297-4300-8026-A09F204C0D0E}" type="pres">
      <dgm:prSet presAssocID="{F0BBFC47-F305-4A16-9D0A-269EE088BBFE}" presName="spaceBetweenRectangles" presStyleCnt="0"/>
      <dgm:spPr/>
    </dgm:pt>
    <dgm:pt modelId="{98542AFA-E220-469D-9DDF-0C77C86AC032}" type="pres">
      <dgm:prSet presAssocID="{E5DA686E-6BB0-4B80-84E2-FBDBED612DB9}" presName="composite" presStyleCnt="0"/>
      <dgm:spPr/>
    </dgm:pt>
    <dgm:pt modelId="{AEADF98C-7299-4AD0-8E01-EB204C931FFD}" type="pres">
      <dgm:prSet presAssocID="{E5DA686E-6BB0-4B80-84E2-FBDBED612DB9}" presName="Parent1" presStyleLbl="node1" presStyleIdx="4" presStyleCnt="8">
        <dgm:presLayoutVars>
          <dgm:chMax val="1"/>
          <dgm:chPref val="1"/>
          <dgm:bulletEnabled val="1"/>
        </dgm:presLayoutVars>
      </dgm:prSet>
      <dgm:spPr/>
    </dgm:pt>
    <dgm:pt modelId="{5268AFCD-2C0C-4140-A073-60F6A3E9AFC2}" type="pres">
      <dgm:prSet presAssocID="{E5DA686E-6BB0-4B80-84E2-FBDBED612DB9}" presName="Childtext1" presStyleLbl="revTx" presStyleIdx="2" presStyleCnt="4">
        <dgm:presLayoutVars>
          <dgm:chMax val="0"/>
          <dgm:chPref val="0"/>
          <dgm:bulletEnabled val="1"/>
        </dgm:presLayoutVars>
      </dgm:prSet>
      <dgm:spPr/>
    </dgm:pt>
    <dgm:pt modelId="{2269E7B4-97FE-43B0-AE01-5962681E60EC}" type="pres">
      <dgm:prSet presAssocID="{E5DA686E-6BB0-4B80-84E2-FBDBED612DB9}" presName="BalanceSpacing" presStyleCnt="0"/>
      <dgm:spPr/>
    </dgm:pt>
    <dgm:pt modelId="{6497C5C9-7FEE-4485-A9E0-A7AD15F50C44}" type="pres">
      <dgm:prSet presAssocID="{E5DA686E-6BB0-4B80-84E2-FBDBED612DB9}" presName="BalanceSpacing1" presStyleCnt="0"/>
      <dgm:spPr/>
    </dgm:pt>
    <dgm:pt modelId="{942EBDD5-67F5-4A0A-B772-8B10FF4E1FA8}" type="pres">
      <dgm:prSet presAssocID="{4C95C621-E520-4AC3-98C7-D3F38AEC57D2}" presName="Accent1Text" presStyleLbl="node1" presStyleIdx="5" presStyleCnt="8"/>
      <dgm:spPr/>
    </dgm:pt>
    <dgm:pt modelId="{40FE8503-7227-404E-AB48-49C58F4CA3B0}" type="pres">
      <dgm:prSet presAssocID="{4C95C621-E520-4AC3-98C7-D3F38AEC57D2}" presName="spaceBetweenRectangles" presStyleCnt="0"/>
      <dgm:spPr/>
    </dgm:pt>
    <dgm:pt modelId="{FAED2BFB-8477-448B-B3F9-DFA345FBD87D}" type="pres">
      <dgm:prSet presAssocID="{B08BF977-D293-4E58-9705-47A22DCBA32F}" presName="composite" presStyleCnt="0"/>
      <dgm:spPr/>
    </dgm:pt>
    <dgm:pt modelId="{77F25351-D72F-4E37-88D6-BA393D23273F}" type="pres">
      <dgm:prSet presAssocID="{B08BF977-D293-4E58-9705-47A22DCBA32F}" presName="Parent1" presStyleLbl="node1" presStyleIdx="6" presStyleCnt="8">
        <dgm:presLayoutVars>
          <dgm:chMax val="1"/>
          <dgm:chPref val="1"/>
          <dgm:bulletEnabled val="1"/>
        </dgm:presLayoutVars>
      </dgm:prSet>
      <dgm:spPr/>
    </dgm:pt>
    <dgm:pt modelId="{006A9BA5-80AD-4E63-8447-A6733591830D}" type="pres">
      <dgm:prSet presAssocID="{B08BF977-D293-4E58-9705-47A22DCBA32F}" presName="Childtext1" presStyleLbl="revTx" presStyleIdx="3" presStyleCnt="4">
        <dgm:presLayoutVars>
          <dgm:chMax val="0"/>
          <dgm:chPref val="0"/>
          <dgm:bulletEnabled val="1"/>
        </dgm:presLayoutVars>
      </dgm:prSet>
      <dgm:spPr/>
    </dgm:pt>
    <dgm:pt modelId="{52C13B38-477A-4199-A3B1-EEB51977ABB5}" type="pres">
      <dgm:prSet presAssocID="{B08BF977-D293-4E58-9705-47A22DCBA32F}" presName="BalanceSpacing" presStyleCnt="0"/>
      <dgm:spPr/>
    </dgm:pt>
    <dgm:pt modelId="{40BF3B27-A43C-412F-9428-63F778F0D28C}" type="pres">
      <dgm:prSet presAssocID="{B08BF977-D293-4E58-9705-47A22DCBA32F}" presName="BalanceSpacing1" presStyleCnt="0"/>
      <dgm:spPr/>
    </dgm:pt>
    <dgm:pt modelId="{3CA421FF-D929-4C17-921E-30EE300873B6}" type="pres">
      <dgm:prSet presAssocID="{2366A1BA-4320-40A0-BF4C-7A08DDFE50B1}" presName="Accent1Text" presStyleLbl="node1" presStyleIdx="7" presStyleCnt="8"/>
      <dgm:spPr/>
    </dgm:pt>
  </dgm:ptLst>
  <dgm:cxnLst>
    <dgm:cxn modelId="{C5768805-8229-4916-B124-BC36A88EDF88}" srcId="{8E3B39B1-AEF0-4B29-93F6-E18684596CFC}" destId="{E5DA686E-6BB0-4B80-84E2-FBDBED612DB9}" srcOrd="2" destOrd="0" parTransId="{7842350A-331C-4754-85D4-B448D0ADE180}" sibTransId="{4C95C621-E520-4AC3-98C7-D3F38AEC57D2}"/>
    <dgm:cxn modelId="{7C83BE08-5A49-493D-86EC-BDAA39811089}" type="presOf" srcId="{D857D697-A67F-4800-8344-3C9E051C5AB7}" destId="{B231253D-1FA6-49D5-BF13-4646CB71B56D}" srcOrd="0" destOrd="0" presId="urn:microsoft.com/office/officeart/2008/layout/AlternatingHexagons"/>
    <dgm:cxn modelId="{85FD1F13-C99E-4B3D-A14C-71F12227E91B}" type="presOf" srcId="{BE4BF316-C579-4ADF-A4B8-75C1304B7009}" destId="{006A9BA5-80AD-4E63-8447-A6733591830D}" srcOrd="0" destOrd="1" presId="urn:microsoft.com/office/officeart/2008/layout/AlternatingHexagons"/>
    <dgm:cxn modelId="{17697F1B-64F9-462D-A0F1-4B4BB594147A}" srcId="{E5DA686E-6BB0-4B80-84E2-FBDBED612DB9}" destId="{A92A46CB-DE0A-451B-B2F1-FFE789A30E76}" srcOrd="1" destOrd="0" parTransId="{B0D158EC-74E0-47E1-90F4-E9416F97927E}" sibTransId="{09A2F418-22B8-4EE0-BE31-45AC1729ADE2}"/>
    <dgm:cxn modelId="{1801A532-5BB1-41C2-B62B-AD901EB3E65C}" srcId="{E5DA686E-6BB0-4B80-84E2-FBDBED612DB9}" destId="{920EBB49-F35C-44C5-BE39-C7DC4FA68BF8}" srcOrd="0" destOrd="0" parTransId="{20B69364-9CC3-49BA-A30F-8FF581220123}" sibTransId="{B5BCB501-655C-434D-ADE2-F134DF4073B9}"/>
    <dgm:cxn modelId="{91E21D34-9186-436D-A0AD-BE239A93BC42}" type="presOf" srcId="{D4225D15-762E-4A68-B3AB-C63F5954EB0F}" destId="{441E071A-26EC-45AC-96F7-515917FA72DC}" srcOrd="0" destOrd="1" presId="urn:microsoft.com/office/officeart/2008/layout/AlternatingHexagons"/>
    <dgm:cxn modelId="{26486E35-9068-43C3-8ECC-57B366C9A12C}" type="presOf" srcId="{AF4EFF63-C542-413A-B9A5-44C5C662613C}" destId="{23D2161D-EB55-4042-B1FB-64B3857A3F02}" srcOrd="0" destOrd="0" presId="urn:microsoft.com/office/officeart/2008/layout/AlternatingHexagons"/>
    <dgm:cxn modelId="{F0010B62-2119-42C0-BBD1-4E7E7D0BAD44}" type="presOf" srcId="{8E3B39B1-AEF0-4B29-93F6-E18684596CFC}" destId="{C4414BA3-000E-4F18-916B-E8CF705B00BA}" srcOrd="0" destOrd="0" presId="urn:microsoft.com/office/officeart/2008/layout/AlternatingHexagons"/>
    <dgm:cxn modelId="{B306DA62-CC91-4ACE-A48C-1E2991CC033F}" type="presOf" srcId="{E5DA686E-6BB0-4B80-84E2-FBDBED612DB9}" destId="{AEADF98C-7299-4AD0-8E01-EB204C931FFD}" srcOrd="0" destOrd="0" presId="urn:microsoft.com/office/officeart/2008/layout/AlternatingHexagons"/>
    <dgm:cxn modelId="{9DD3E463-A0BC-4084-8A09-5D987DDE5B8B}" srcId="{AF4EFF63-C542-413A-B9A5-44C5C662613C}" destId="{2E018E58-C0FE-446E-919F-A576EAFA6594}" srcOrd="1" destOrd="0" parTransId="{F8056CE5-20A2-46AF-AE09-694610674F66}" sibTransId="{00AA0563-7587-4A2F-98C0-3478387B2872}"/>
    <dgm:cxn modelId="{CD929167-3C09-46D4-A14D-19BB53F48625}" srcId="{B08BF977-D293-4E58-9705-47A22DCBA32F}" destId="{7E28DA57-4152-4A64-9846-2FE7B3E5588E}" srcOrd="0" destOrd="0" parTransId="{C5D9A689-E80B-45A3-B37C-7AB695F62C92}" sibTransId="{8815148F-3AD2-4994-8AFD-CAA6D0CBA496}"/>
    <dgm:cxn modelId="{1336FF6D-1FD7-4AB5-ACA1-AE55B3470CA1}" type="presOf" srcId="{861B9767-0701-47F2-ACC4-020986490B54}" destId="{47217B2D-731C-4F9E-A62E-A0EEEC9CB693}" srcOrd="0" destOrd="0" presId="urn:microsoft.com/office/officeart/2008/layout/AlternatingHexagons"/>
    <dgm:cxn modelId="{758FCC6F-449D-4E68-99C1-967E98A668DF}" type="presOf" srcId="{A92A46CB-DE0A-451B-B2F1-FFE789A30E76}" destId="{5268AFCD-2C0C-4140-A073-60F6A3E9AFC2}" srcOrd="0" destOrd="1" presId="urn:microsoft.com/office/officeart/2008/layout/AlternatingHexagons"/>
    <dgm:cxn modelId="{F64B2779-6729-4130-97E7-F0DD8C96596A}" type="presOf" srcId="{2366A1BA-4320-40A0-BF4C-7A08DDFE50B1}" destId="{3CA421FF-D929-4C17-921E-30EE300873B6}" srcOrd="0" destOrd="0" presId="urn:microsoft.com/office/officeart/2008/layout/AlternatingHexagons"/>
    <dgm:cxn modelId="{8C94C385-19B3-4962-9B07-4AF15175561C}" type="presOf" srcId="{7E28DA57-4152-4A64-9846-2FE7B3E5588E}" destId="{006A9BA5-80AD-4E63-8447-A6733591830D}" srcOrd="0" destOrd="0" presId="urn:microsoft.com/office/officeart/2008/layout/AlternatingHexagons"/>
    <dgm:cxn modelId="{86526C89-6F38-410B-B400-BBF37DBD924A}" srcId="{8E3B39B1-AEF0-4B29-93F6-E18684596CFC}" destId="{AF4EFF63-C542-413A-B9A5-44C5C662613C}" srcOrd="0" destOrd="0" parTransId="{EAA29C66-0C46-4CAD-8A61-86978B05695D}" sibTransId="{D857D697-A67F-4800-8344-3C9E051C5AB7}"/>
    <dgm:cxn modelId="{C8950AAA-C036-46B3-BB3E-E740BDC51C8F}" srcId="{AF4EFF63-C542-413A-B9A5-44C5C662613C}" destId="{861B9767-0701-47F2-ACC4-020986490B54}" srcOrd="0" destOrd="0" parTransId="{D4866021-F8D7-4433-8EAD-3914DBE71D37}" sibTransId="{6D8668ED-4911-44BE-A68F-EC9E85E231B1}"/>
    <dgm:cxn modelId="{C67A7AAD-8FCE-4FCE-BF45-CD9CB993336E}" type="presOf" srcId="{58F4A6BA-AFD7-4931-B673-7C44EB09489A}" destId="{441E071A-26EC-45AC-96F7-515917FA72DC}" srcOrd="0" destOrd="0" presId="urn:microsoft.com/office/officeart/2008/layout/AlternatingHexagons"/>
    <dgm:cxn modelId="{6995BBAF-CB69-498D-9A54-C08DA0713A36}" srcId="{7E52D7C7-850A-453B-83F7-63C8A33CA418}" destId="{58F4A6BA-AFD7-4931-B673-7C44EB09489A}" srcOrd="0" destOrd="0" parTransId="{2CBD51FC-E6AF-4F43-917D-17C345EEA714}" sibTransId="{73ACB030-A7ED-4683-91DC-A9DFE9D4E672}"/>
    <dgm:cxn modelId="{4D836BB0-1982-4448-97DF-19CD452BDD00}" srcId="{B08BF977-D293-4E58-9705-47A22DCBA32F}" destId="{BE4BF316-C579-4ADF-A4B8-75C1304B7009}" srcOrd="1" destOrd="0" parTransId="{2E6A5E59-0F5E-457E-82F4-40B8B929210D}" sibTransId="{B23DC6E7-ED5D-4E3F-94FB-786F0BD0259E}"/>
    <dgm:cxn modelId="{65DAE7B4-3FDE-4D52-B1FD-EB85708544D2}" type="presOf" srcId="{7E52D7C7-850A-453B-83F7-63C8A33CA418}" destId="{4C4AA155-445C-40C7-A939-C968BE147CBF}" srcOrd="0" destOrd="0" presId="urn:microsoft.com/office/officeart/2008/layout/AlternatingHexagons"/>
    <dgm:cxn modelId="{1D699BB5-8417-41E2-8F7E-BB176009AF19}" type="presOf" srcId="{F0BBFC47-F305-4A16-9D0A-269EE088BBFE}" destId="{A59AEB91-DC7F-4F67-A2C0-FE72FE753955}" srcOrd="0" destOrd="0" presId="urn:microsoft.com/office/officeart/2008/layout/AlternatingHexagons"/>
    <dgm:cxn modelId="{786474B8-758F-43E9-A820-290003430950}" srcId="{8E3B39B1-AEF0-4B29-93F6-E18684596CFC}" destId="{7E52D7C7-850A-453B-83F7-63C8A33CA418}" srcOrd="1" destOrd="0" parTransId="{DB171F09-2594-40DE-A1A5-67846FAD002C}" sibTransId="{F0BBFC47-F305-4A16-9D0A-269EE088BBFE}"/>
    <dgm:cxn modelId="{BBC2C5BB-6E04-43D7-B3BC-C92B05BCF655}" type="presOf" srcId="{920EBB49-F35C-44C5-BE39-C7DC4FA68BF8}" destId="{5268AFCD-2C0C-4140-A073-60F6A3E9AFC2}" srcOrd="0" destOrd="0" presId="urn:microsoft.com/office/officeart/2008/layout/AlternatingHexagons"/>
    <dgm:cxn modelId="{43F65FD1-3416-41AC-911B-FC9C4E1BE1BD}" type="presOf" srcId="{B08BF977-D293-4E58-9705-47A22DCBA32F}" destId="{77F25351-D72F-4E37-88D6-BA393D23273F}" srcOrd="0" destOrd="0" presId="urn:microsoft.com/office/officeart/2008/layout/AlternatingHexagons"/>
    <dgm:cxn modelId="{02AB17D5-7AE0-4A0A-8827-31E808BA1223}" srcId="{7E52D7C7-850A-453B-83F7-63C8A33CA418}" destId="{D4225D15-762E-4A68-B3AB-C63F5954EB0F}" srcOrd="1" destOrd="0" parTransId="{F73F21EF-3C81-4A38-8A0B-B901E25C8761}" sibTransId="{C6AC487E-F784-4408-97A3-36725D3B7819}"/>
    <dgm:cxn modelId="{5B64DAEE-9F6B-4251-ACCF-91CE0E775653}" type="presOf" srcId="{2E018E58-C0FE-446E-919F-A576EAFA6594}" destId="{47217B2D-731C-4F9E-A62E-A0EEEC9CB693}" srcOrd="0" destOrd="1" presId="urn:microsoft.com/office/officeart/2008/layout/AlternatingHexagons"/>
    <dgm:cxn modelId="{8E339AF8-1746-46AC-AC4C-317167277C97}" type="presOf" srcId="{4C95C621-E520-4AC3-98C7-D3F38AEC57D2}" destId="{942EBDD5-67F5-4A0A-B772-8B10FF4E1FA8}" srcOrd="0" destOrd="0" presId="urn:microsoft.com/office/officeart/2008/layout/AlternatingHexagons"/>
    <dgm:cxn modelId="{1D6DD6F8-CD60-40E9-9B42-8220D9804DAD}" srcId="{8E3B39B1-AEF0-4B29-93F6-E18684596CFC}" destId="{B08BF977-D293-4E58-9705-47A22DCBA32F}" srcOrd="3" destOrd="0" parTransId="{BE92922E-F183-4A68-AB12-C06DFD01597F}" sibTransId="{2366A1BA-4320-40A0-BF4C-7A08DDFE50B1}"/>
    <dgm:cxn modelId="{5E7E6ED2-7202-4D63-8932-3838C4D34DEC}" type="presParOf" srcId="{C4414BA3-000E-4F18-916B-E8CF705B00BA}" destId="{06ECEC9A-5ED1-40BE-BBA4-82530FF539CA}" srcOrd="0" destOrd="0" presId="urn:microsoft.com/office/officeart/2008/layout/AlternatingHexagons"/>
    <dgm:cxn modelId="{FCCF7116-9414-407A-8927-A7092BB20785}" type="presParOf" srcId="{06ECEC9A-5ED1-40BE-BBA4-82530FF539CA}" destId="{23D2161D-EB55-4042-B1FB-64B3857A3F02}" srcOrd="0" destOrd="0" presId="urn:microsoft.com/office/officeart/2008/layout/AlternatingHexagons"/>
    <dgm:cxn modelId="{062E9C88-4BBC-4E50-97D1-0694612D96F2}" type="presParOf" srcId="{06ECEC9A-5ED1-40BE-BBA4-82530FF539CA}" destId="{47217B2D-731C-4F9E-A62E-A0EEEC9CB693}" srcOrd="1" destOrd="0" presId="urn:microsoft.com/office/officeart/2008/layout/AlternatingHexagons"/>
    <dgm:cxn modelId="{16DAD435-BC57-45CE-9A2F-672746E2C45E}" type="presParOf" srcId="{06ECEC9A-5ED1-40BE-BBA4-82530FF539CA}" destId="{783A28D3-7CFA-4A65-9D58-A8DEB3F4F30C}" srcOrd="2" destOrd="0" presId="urn:microsoft.com/office/officeart/2008/layout/AlternatingHexagons"/>
    <dgm:cxn modelId="{4FF61135-20BC-4138-B1AE-FC07397077CA}" type="presParOf" srcId="{06ECEC9A-5ED1-40BE-BBA4-82530FF539CA}" destId="{B196B49D-415C-403D-83BB-2BF2692B498D}" srcOrd="3" destOrd="0" presId="urn:microsoft.com/office/officeart/2008/layout/AlternatingHexagons"/>
    <dgm:cxn modelId="{17E2FC9E-52B2-4B64-98B0-D6405EEC4EC6}" type="presParOf" srcId="{06ECEC9A-5ED1-40BE-BBA4-82530FF539CA}" destId="{B231253D-1FA6-49D5-BF13-4646CB71B56D}" srcOrd="4" destOrd="0" presId="urn:microsoft.com/office/officeart/2008/layout/AlternatingHexagons"/>
    <dgm:cxn modelId="{2C7504EE-C8DD-49FE-B8C5-7D6B4F501BFF}" type="presParOf" srcId="{C4414BA3-000E-4F18-916B-E8CF705B00BA}" destId="{31D7A35E-05F7-476A-A379-DCC3DC2428DB}" srcOrd="1" destOrd="0" presId="urn:microsoft.com/office/officeart/2008/layout/AlternatingHexagons"/>
    <dgm:cxn modelId="{7ECEF131-B7C4-42AC-8264-0C7DD8F1FCAB}" type="presParOf" srcId="{C4414BA3-000E-4F18-916B-E8CF705B00BA}" destId="{D7DACFAE-86F8-4C21-AB8F-594FEF14DF04}" srcOrd="2" destOrd="0" presId="urn:microsoft.com/office/officeart/2008/layout/AlternatingHexagons"/>
    <dgm:cxn modelId="{CFEABF0B-3AD0-4AF2-A0A6-DDFAF615E6BB}" type="presParOf" srcId="{D7DACFAE-86F8-4C21-AB8F-594FEF14DF04}" destId="{4C4AA155-445C-40C7-A939-C968BE147CBF}" srcOrd="0" destOrd="0" presId="urn:microsoft.com/office/officeart/2008/layout/AlternatingHexagons"/>
    <dgm:cxn modelId="{B55429C6-17F0-4F6C-8076-63F5E824BD4B}" type="presParOf" srcId="{D7DACFAE-86F8-4C21-AB8F-594FEF14DF04}" destId="{441E071A-26EC-45AC-96F7-515917FA72DC}" srcOrd="1" destOrd="0" presId="urn:microsoft.com/office/officeart/2008/layout/AlternatingHexagons"/>
    <dgm:cxn modelId="{56BD7B52-F2BC-46E5-B0E7-6B5E35EDBB70}" type="presParOf" srcId="{D7DACFAE-86F8-4C21-AB8F-594FEF14DF04}" destId="{0C1BF588-75DE-4067-A576-771B8BCBDA19}" srcOrd="2" destOrd="0" presId="urn:microsoft.com/office/officeart/2008/layout/AlternatingHexagons"/>
    <dgm:cxn modelId="{CDD87B52-972A-4A97-AA3D-0ADFC0368383}" type="presParOf" srcId="{D7DACFAE-86F8-4C21-AB8F-594FEF14DF04}" destId="{0FB2AE31-F02C-42ED-9EC1-7AC7AAF6E541}" srcOrd="3" destOrd="0" presId="urn:microsoft.com/office/officeart/2008/layout/AlternatingHexagons"/>
    <dgm:cxn modelId="{4AFD7F84-FF41-461C-A8CB-7827ED56FF12}" type="presParOf" srcId="{D7DACFAE-86F8-4C21-AB8F-594FEF14DF04}" destId="{A59AEB91-DC7F-4F67-A2C0-FE72FE753955}" srcOrd="4" destOrd="0" presId="urn:microsoft.com/office/officeart/2008/layout/AlternatingHexagons"/>
    <dgm:cxn modelId="{B255C56B-6000-413E-BA21-3FBCE5A9A1F6}" type="presParOf" srcId="{C4414BA3-000E-4F18-916B-E8CF705B00BA}" destId="{4BB84633-7297-4300-8026-A09F204C0D0E}" srcOrd="3" destOrd="0" presId="urn:microsoft.com/office/officeart/2008/layout/AlternatingHexagons"/>
    <dgm:cxn modelId="{C03BD75E-4047-47B3-901D-B3971347C97D}" type="presParOf" srcId="{C4414BA3-000E-4F18-916B-E8CF705B00BA}" destId="{98542AFA-E220-469D-9DDF-0C77C86AC032}" srcOrd="4" destOrd="0" presId="urn:microsoft.com/office/officeart/2008/layout/AlternatingHexagons"/>
    <dgm:cxn modelId="{6AC0B034-1A57-4126-AF36-B636A81D4377}" type="presParOf" srcId="{98542AFA-E220-469D-9DDF-0C77C86AC032}" destId="{AEADF98C-7299-4AD0-8E01-EB204C931FFD}" srcOrd="0" destOrd="0" presId="urn:microsoft.com/office/officeart/2008/layout/AlternatingHexagons"/>
    <dgm:cxn modelId="{2EE7EBA3-E989-40B3-A077-FBC5822E3508}" type="presParOf" srcId="{98542AFA-E220-469D-9DDF-0C77C86AC032}" destId="{5268AFCD-2C0C-4140-A073-60F6A3E9AFC2}" srcOrd="1" destOrd="0" presId="urn:microsoft.com/office/officeart/2008/layout/AlternatingHexagons"/>
    <dgm:cxn modelId="{894193B2-A53E-4523-AE42-77ACA28ED4A4}" type="presParOf" srcId="{98542AFA-E220-469D-9DDF-0C77C86AC032}" destId="{2269E7B4-97FE-43B0-AE01-5962681E60EC}" srcOrd="2" destOrd="0" presId="urn:microsoft.com/office/officeart/2008/layout/AlternatingHexagons"/>
    <dgm:cxn modelId="{73F9E528-4DF5-4F9D-9316-2C564E73E928}" type="presParOf" srcId="{98542AFA-E220-469D-9DDF-0C77C86AC032}" destId="{6497C5C9-7FEE-4485-A9E0-A7AD15F50C44}" srcOrd="3" destOrd="0" presId="urn:microsoft.com/office/officeart/2008/layout/AlternatingHexagons"/>
    <dgm:cxn modelId="{F64DAA22-C96A-40D3-82BF-E61FAAA632BB}" type="presParOf" srcId="{98542AFA-E220-469D-9DDF-0C77C86AC032}" destId="{942EBDD5-67F5-4A0A-B772-8B10FF4E1FA8}" srcOrd="4" destOrd="0" presId="urn:microsoft.com/office/officeart/2008/layout/AlternatingHexagons"/>
    <dgm:cxn modelId="{00AEDCE1-60C9-451C-8E42-CA27C1C8B8E3}" type="presParOf" srcId="{C4414BA3-000E-4F18-916B-E8CF705B00BA}" destId="{40FE8503-7227-404E-AB48-49C58F4CA3B0}" srcOrd="5" destOrd="0" presId="urn:microsoft.com/office/officeart/2008/layout/AlternatingHexagons"/>
    <dgm:cxn modelId="{F2EED701-8B77-483F-BC8E-BCF03C3F941B}" type="presParOf" srcId="{C4414BA3-000E-4F18-916B-E8CF705B00BA}" destId="{FAED2BFB-8477-448B-B3F9-DFA345FBD87D}" srcOrd="6" destOrd="0" presId="urn:microsoft.com/office/officeart/2008/layout/AlternatingHexagons"/>
    <dgm:cxn modelId="{41D5E9DF-99D6-4621-89FB-FC74F02FCCFF}" type="presParOf" srcId="{FAED2BFB-8477-448B-B3F9-DFA345FBD87D}" destId="{77F25351-D72F-4E37-88D6-BA393D23273F}" srcOrd="0" destOrd="0" presId="urn:microsoft.com/office/officeart/2008/layout/AlternatingHexagons"/>
    <dgm:cxn modelId="{4976CEA3-BC98-4B2D-A274-90D6EB9865F8}" type="presParOf" srcId="{FAED2BFB-8477-448B-B3F9-DFA345FBD87D}" destId="{006A9BA5-80AD-4E63-8447-A6733591830D}" srcOrd="1" destOrd="0" presId="urn:microsoft.com/office/officeart/2008/layout/AlternatingHexagons"/>
    <dgm:cxn modelId="{D4DDF68C-AB53-49B2-8505-76B3914A4C4D}" type="presParOf" srcId="{FAED2BFB-8477-448B-B3F9-DFA345FBD87D}" destId="{52C13B38-477A-4199-A3B1-EEB51977ABB5}" srcOrd="2" destOrd="0" presId="urn:microsoft.com/office/officeart/2008/layout/AlternatingHexagons"/>
    <dgm:cxn modelId="{2EFAD5DE-EC6E-4295-A634-F0969620974D}" type="presParOf" srcId="{FAED2BFB-8477-448B-B3F9-DFA345FBD87D}" destId="{40BF3B27-A43C-412F-9428-63F778F0D28C}" srcOrd="3" destOrd="0" presId="urn:microsoft.com/office/officeart/2008/layout/AlternatingHexagons"/>
    <dgm:cxn modelId="{A0C49E55-3D8C-454D-9783-C5E559692572}" type="presParOf" srcId="{FAED2BFB-8477-448B-B3F9-DFA345FBD87D}" destId="{3CA421FF-D929-4C17-921E-30EE300873B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F6ABF-FF12-40DC-8974-27275A3F5499}"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64B0A8B4-0B40-433F-A2E6-15F185A37DEE}">
      <dgm:prSet/>
      <dgm:spPr/>
      <dgm:t>
        <a:bodyPr/>
        <a:lstStyle/>
        <a:p>
          <a:r>
            <a:rPr lang="en-US"/>
            <a:t>Single Static Scan: 1 credit ($775)</a:t>
          </a:r>
        </a:p>
      </dgm:t>
    </dgm:pt>
    <dgm:pt modelId="{DF247BDF-CE40-4B2A-893A-B0F43CC71D30}" type="parTrans" cxnId="{428B8FDA-9B4E-4304-BEB6-452DA0FD374D}">
      <dgm:prSet/>
      <dgm:spPr/>
      <dgm:t>
        <a:bodyPr/>
        <a:lstStyle/>
        <a:p>
          <a:endParaRPr lang="en-US"/>
        </a:p>
      </dgm:t>
    </dgm:pt>
    <dgm:pt modelId="{9455ACAA-8BE5-4D39-A1BD-B3179EA1360E}" type="sibTrans" cxnId="{428B8FDA-9B4E-4304-BEB6-452DA0FD374D}">
      <dgm:prSet/>
      <dgm:spPr/>
      <dgm:t>
        <a:bodyPr/>
        <a:lstStyle/>
        <a:p>
          <a:endParaRPr lang="en-US"/>
        </a:p>
      </dgm:t>
    </dgm:pt>
    <dgm:pt modelId="{47EE324D-929A-4084-9BF8-3870F42D5974}">
      <dgm:prSet/>
      <dgm:spPr/>
      <dgm:t>
        <a:bodyPr/>
        <a:lstStyle/>
        <a:p>
          <a:r>
            <a:rPr lang="en-US"/>
            <a:t>Code is uploaded to Fortify</a:t>
          </a:r>
        </a:p>
      </dgm:t>
    </dgm:pt>
    <dgm:pt modelId="{E4D91FC5-37DE-4740-A292-5DDC91D5238E}" type="parTrans" cxnId="{2122BBCC-9D1B-4461-B0AD-925782BB86D2}">
      <dgm:prSet/>
      <dgm:spPr/>
      <dgm:t>
        <a:bodyPr/>
        <a:lstStyle/>
        <a:p>
          <a:endParaRPr lang="en-US"/>
        </a:p>
      </dgm:t>
    </dgm:pt>
    <dgm:pt modelId="{2DA13C1F-07CB-469C-B54A-350571253B1E}" type="sibTrans" cxnId="{2122BBCC-9D1B-4461-B0AD-925782BB86D2}">
      <dgm:prSet/>
      <dgm:spPr/>
      <dgm:t>
        <a:bodyPr/>
        <a:lstStyle/>
        <a:p>
          <a:endParaRPr lang="en-US"/>
        </a:p>
      </dgm:t>
    </dgm:pt>
    <dgm:pt modelId="{214FCDF8-7657-41F2-9ECE-603794B3DB2B}">
      <dgm:prSet/>
      <dgm:spPr/>
      <dgm:t>
        <a:bodyPr/>
        <a:lstStyle/>
        <a:p>
          <a:r>
            <a:rPr lang="en-US"/>
            <a:t>Rescan within 30 days: Free</a:t>
          </a:r>
        </a:p>
      </dgm:t>
    </dgm:pt>
    <dgm:pt modelId="{2E40AA83-5D6E-4DF3-AF8F-C1E3ABF56ED3}" type="parTrans" cxnId="{F50FE557-8DAC-4653-AE01-AAD7D492C2D1}">
      <dgm:prSet/>
      <dgm:spPr/>
      <dgm:t>
        <a:bodyPr/>
        <a:lstStyle/>
        <a:p>
          <a:endParaRPr lang="en-US"/>
        </a:p>
      </dgm:t>
    </dgm:pt>
    <dgm:pt modelId="{51221A6F-C6F4-4B36-A2C0-6B8FB7FFC6F0}" type="sibTrans" cxnId="{F50FE557-8DAC-4653-AE01-AAD7D492C2D1}">
      <dgm:prSet/>
      <dgm:spPr/>
      <dgm:t>
        <a:bodyPr/>
        <a:lstStyle/>
        <a:p>
          <a:endParaRPr lang="en-US"/>
        </a:p>
      </dgm:t>
    </dgm:pt>
    <dgm:pt modelId="{497415EA-1860-461D-9E16-BED0CE7B7FDF}">
      <dgm:prSet/>
      <dgm:spPr/>
      <dgm:t>
        <a:bodyPr/>
        <a:lstStyle/>
        <a:p>
          <a:r>
            <a:rPr lang="en-US"/>
            <a:t>Dynamic Scan: 2 credits ($1550)</a:t>
          </a:r>
        </a:p>
      </dgm:t>
    </dgm:pt>
    <dgm:pt modelId="{5A2AA6F4-EBB5-4603-893F-F96950C0799E}" type="parTrans" cxnId="{FB156650-4F69-4540-99D3-C253D754D435}">
      <dgm:prSet/>
      <dgm:spPr/>
      <dgm:t>
        <a:bodyPr/>
        <a:lstStyle/>
        <a:p>
          <a:endParaRPr lang="en-US"/>
        </a:p>
      </dgm:t>
    </dgm:pt>
    <dgm:pt modelId="{21600C51-FD1A-4A2C-940B-A6938274056C}" type="sibTrans" cxnId="{FB156650-4F69-4540-99D3-C253D754D435}">
      <dgm:prSet/>
      <dgm:spPr/>
      <dgm:t>
        <a:bodyPr/>
        <a:lstStyle/>
        <a:p>
          <a:endParaRPr lang="en-US"/>
        </a:p>
      </dgm:t>
    </dgm:pt>
    <dgm:pt modelId="{395A8B22-0755-4194-91EA-F6F63406AE1A}">
      <dgm:prSet/>
      <dgm:spPr/>
      <dgm:t>
        <a:bodyPr/>
        <a:lstStyle/>
        <a:p>
          <a:r>
            <a:rPr lang="en-US"/>
            <a:t>URL endpoint is provided to Fortify</a:t>
          </a:r>
        </a:p>
      </dgm:t>
    </dgm:pt>
    <dgm:pt modelId="{0810CE04-8756-4B2A-815E-EA6ED537F14E}" type="parTrans" cxnId="{C3DD829F-BE40-4397-92BB-2ADC05CF4BCC}">
      <dgm:prSet/>
      <dgm:spPr/>
      <dgm:t>
        <a:bodyPr/>
        <a:lstStyle/>
        <a:p>
          <a:endParaRPr lang="en-US"/>
        </a:p>
      </dgm:t>
    </dgm:pt>
    <dgm:pt modelId="{4D31D43B-1897-47F4-A608-B84D305EA08E}" type="sibTrans" cxnId="{C3DD829F-BE40-4397-92BB-2ADC05CF4BCC}">
      <dgm:prSet/>
      <dgm:spPr/>
      <dgm:t>
        <a:bodyPr/>
        <a:lstStyle/>
        <a:p>
          <a:endParaRPr lang="en-US"/>
        </a:p>
      </dgm:t>
    </dgm:pt>
    <dgm:pt modelId="{A59CF81D-8E05-43B0-B994-15100CF698B6}">
      <dgm:prSet/>
      <dgm:spPr/>
      <dgm:t>
        <a:bodyPr/>
        <a:lstStyle/>
        <a:p>
          <a:r>
            <a:rPr lang="en-US"/>
            <a:t>Rescan within 30 days: Free</a:t>
          </a:r>
        </a:p>
      </dgm:t>
    </dgm:pt>
    <dgm:pt modelId="{062BD80F-A2F1-4E29-BF35-C754CDC52DA9}" type="parTrans" cxnId="{C80D7D10-40F4-464B-9F26-99FD640FA49C}">
      <dgm:prSet/>
      <dgm:spPr/>
      <dgm:t>
        <a:bodyPr/>
        <a:lstStyle/>
        <a:p>
          <a:endParaRPr lang="en-US"/>
        </a:p>
      </dgm:t>
    </dgm:pt>
    <dgm:pt modelId="{0098E640-EAF4-4500-965C-A46235C82B36}" type="sibTrans" cxnId="{C80D7D10-40F4-464B-9F26-99FD640FA49C}">
      <dgm:prSet/>
      <dgm:spPr/>
      <dgm:t>
        <a:bodyPr/>
        <a:lstStyle/>
        <a:p>
          <a:endParaRPr lang="en-US"/>
        </a:p>
      </dgm:t>
    </dgm:pt>
    <dgm:pt modelId="{F038A3C5-036B-46D6-B3AB-DCA0C99F40FE}">
      <dgm:prSet/>
      <dgm:spPr/>
      <dgm:t>
        <a:bodyPr/>
        <a:lstStyle/>
        <a:p>
          <a:r>
            <a:rPr lang="en-US"/>
            <a:t>Static Subscription: 4 credits ($3100)</a:t>
          </a:r>
        </a:p>
      </dgm:t>
    </dgm:pt>
    <dgm:pt modelId="{66151874-E09E-47F9-9DED-90F6356A400D}" type="parTrans" cxnId="{035FD5EF-FE8A-471F-B299-E90C79653667}">
      <dgm:prSet/>
      <dgm:spPr/>
      <dgm:t>
        <a:bodyPr/>
        <a:lstStyle/>
        <a:p>
          <a:endParaRPr lang="en-US"/>
        </a:p>
      </dgm:t>
    </dgm:pt>
    <dgm:pt modelId="{4309D0A1-1FC6-4783-8E7B-CD2B1F2EA9D2}" type="sibTrans" cxnId="{035FD5EF-FE8A-471F-B299-E90C79653667}">
      <dgm:prSet/>
      <dgm:spPr/>
      <dgm:t>
        <a:bodyPr/>
        <a:lstStyle/>
        <a:p>
          <a:endParaRPr lang="en-US"/>
        </a:p>
      </dgm:t>
    </dgm:pt>
    <dgm:pt modelId="{0C525E13-9253-421B-9E1D-8EEFC50ACBE8}">
      <dgm:prSet/>
      <dgm:spPr/>
      <dgm:t>
        <a:bodyPr/>
        <a:lstStyle/>
        <a:p>
          <a:r>
            <a:rPr lang="en-US"/>
            <a:t>Unlimited Scanning for 1 year </a:t>
          </a:r>
        </a:p>
      </dgm:t>
    </dgm:pt>
    <dgm:pt modelId="{B0C3121B-AFD6-4719-ABFA-8E471BAD8F7D}" type="parTrans" cxnId="{758951BF-A565-4602-A481-9FF91D7F0D57}">
      <dgm:prSet/>
      <dgm:spPr/>
      <dgm:t>
        <a:bodyPr/>
        <a:lstStyle/>
        <a:p>
          <a:endParaRPr lang="en-US"/>
        </a:p>
      </dgm:t>
    </dgm:pt>
    <dgm:pt modelId="{35A10184-D7D7-4BA6-8BA0-20A3F153CE05}" type="sibTrans" cxnId="{758951BF-A565-4602-A481-9FF91D7F0D57}">
      <dgm:prSet/>
      <dgm:spPr/>
      <dgm:t>
        <a:bodyPr/>
        <a:lstStyle/>
        <a:p>
          <a:endParaRPr lang="en-US"/>
        </a:p>
      </dgm:t>
    </dgm:pt>
    <dgm:pt modelId="{A6963B78-2811-4AEE-996B-E2971233887A}">
      <dgm:prSet/>
      <dgm:spPr/>
      <dgm:t>
        <a:bodyPr/>
        <a:lstStyle/>
        <a:p>
          <a:r>
            <a:rPr lang="en-US"/>
            <a:t>Dynamic Subscription: 6 credits ($4650)</a:t>
          </a:r>
        </a:p>
      </dgm:t>
    </dgm:pt>
    <dgm:pt modelId="{08D2D068-E411-4951-80F5-1721600264CD}" type="parTrans" cxnId="{72B65B90-5823-4445-BA97-881C3FB34D23}">
      <dgm:prSet/>
      <dgm:spPr/>
      <dgm:t>
        <a:bodyPr/>
        <a:lstStyle/>
        <a:p>
          <a:endParaRPr lang="en-US"/>
        </a:p>
      </dgm:t>
    </dgm:pt>
    <dgm:pt modelId="{C1370FB1-D6D2-40D0-948B-B87A765FBA6E}" type="sibTrans" cxnId="{72B65B90-5823-4445-BA97-881C3FB34D23}">
      <dgm:prSet/>
      <dgm:spPr/>
      <dgm:t>
        <a:bodyPr/>
        <a:lstStyle/>
        <a:p>
          <a:endParaRPr lang="en-US"/>
        </a:p>
      </dgm:t>
    </dgm:pt>
    <dgm:pt modelId="{065870A3-31D6-40CC-9782-210FD4BE9A47}">
      <dgm:prSet/>
      <dgm:spPr/>
      <dgm:t>
        <a:bodyPr/>
        <a:lstStyle/>
        <a:p>
          <a:r>
            <a:rPr lang="en-US"/>
            <a:t>Unlimited Scanning for 1 year</a:t>
          </a:r>
        </a:p>
      </dgm:t>
    </dgm:pt>
    <dgm:pt modelId="{1059E8A7-2166-4586-AD88-3F0A27501319}" type="parTrans" cxnId="{8789FC81-5600-487B-B73F-C429D3299F8E}">
      <dgm:prSet/>
      <dgm:spPr/>
      <dgm:t>
        <a:bodyPr/>
        <a:lstStyle/>
        <a:p>
          <a:endParaRPr lang="en-US"/>
        </a:p>
      </dgm:t>
    </dgm:pt>
    <dgm:pt modelId="{ED2C0228-47EF-4F66-98C8-47B8BD1C121A}" type="sibTrans" cxnId="{8789FC81-5600-487B-B73F-C429D3299F8E}">
      <dgm:prSet/>
      <dgm:spPr/>
      <dgm:t>
        <a:bodyPr/>
        <a:lstStyle/>
        <a:p>
          <a:endParaRPr lang="en-US"/>
        </a:p>
      </dgm:t>
    </dgm:pt>
    <dgm:pt modelId="{46EA1DCD-13F7-4BB8-9B25-13EFCCA58936}">
      <dgm:prSet/>
      <dgm:spPr/>
      <dgm:t>
        <a:bodyPr/>
        <a:lstStyle/>
        <a:p>
          <a:r>
            <a:rPr lang="en-US"/>
            <a:t>Security Assistant included.</a:t>
          </a:r>
        </a:p>
      </dgm:t>
    </dgm:pt>
    <dgm:pt modelId="{1A9174F6-8E53-4A34-9EAA-B1CA7C59B8DE}" type="parTrans" cxnId="{E966FF0B-229B-4DA2-B7C7-D2FB5DE4AF0B}">
      <dgm:prSet/>
      <dgm:spPr/>
      <dgm:t>
        <a:bodyPr/>
        <a:lstStyle/>
        <a:p>
          <a:endParaRPr lang="en-US"/>
        </a:p>
      </dgm:t>
    </dgm:pt>
    <dgm:pt modelId="{2FE3C76C-307B-45E4-BE83-9A68689CB4C9}" type="sibTrans" cxnId="{E966FF0B-229B-4DA2-B7C7-D2FB5DE4AF0B}">
      <dgm:prSet/>
      <dgm:spPr/>
      <dgm:t>
        <a:bodyPr/>
        <a:lstStyle/>
        <a:p>
          <a:endParaRPr lang="en-US"/>
        </a:p>
      </dgm:t>
    </dgm:pt>
    <dgm:pt modelId="{FE3F2E59-52AA-42FB-9A8D-3D1D67FF7CCD}" type="pres">
      <dgm:prSet presAssocID="{BCCF6ABF-FF12-40DC-8974-27275A3F5499}" presName="Name0" presStyleCnt="0">
        <dgm:presLayoutVars>
          <dgm:dir/>
          <dgm:animLvl val="lvl"/>
          <dgm:resizeHandles val="exact"/>
        </dgm:presLayoutVars>
      </dgm:prSet>
      <dgm:spPr/>
    </dgm:pt>
    <dgm:pt modelId="{F72C088D-BD1F-4CE8-BB65-0C7063470BC7}" type="pres">
      <dgm:prSet presAssocID="{64B0A8B4-0B40-433F-A2E6-15F185A37DEE}" presName="composite" presStyleCnt="0"/>
      <dgm:spPr/>
    </dgm:pt>
    <dgm:pt modelId="{BD15F9FB-0249-475C-BF98-EB39B85176B8}" type="pres">
      <dgm:prSet presAssocID="{64B0A8B4-0B40-433F-A2E6-15F185A37DEE}" presName="parTx" presStyleLbl="alignNode1" presStyleIdx="0" presStyleCnt="4">
        <dgm:presLayoutVars>
          <dgm:chMax val="0"/>
          <dgm:chPref val="0"/>
          <dgm:bulletEnabled val="1"/>
        </dgm:presLayoutVars>
      </dgm:prSet>
      <dgm:spPr/>
    </dgm:pt>
    <dgm:pt modelId="{AF321F7F-EA32-4C50-A94E-42CC41C24710}" type="pres">
      <dgm:prSet presAssocID="{64B0A8B4-0B40-433F-A2E6-15F185A37DEE}" presName="desTx" presStyleLbl="alignAccFollowNode1" presStyleIdx="0" presStyleCnt="4">
        <dgm:presLayoutVars>
          <dgm:bulletEnabled val="1"/>
        </dgm:presLayoutVars>
      </dgm:prSet>
      <dgm:spPr/>
    </dgm:pt>
    <dgm:pt modelId="{3CCBC9F0-F1A3-4619-893B-52C9B3941F3A}" type="pres">
      <dgm:prSet presAssocID="{9455ACAA-8BE5-4D39-A1BD-B3179EA1360E}" presName="space" presStyleCnt="0"/>
      <dgm:spPr/>
    </dgm:pt>
    <dgm:pt modelId="{40002B9E-385E-4FD7-8BF6-FA08B5E18DBB}" type="pres">
      <dgm:prSet presAssocID="{497415EA-1860-461D-9E16-BED0CE7B7FDF}" presName="composite" presStyleCnt="0"/>
      <dgm:spPr/>
    </dgm:pt>
    <dgm:pt modelId="{55AD5C01-CFF6-49F8-9F79-97AA6657780E}" type="pres">
      <dgm:prSet presAssocID="{497415EA-1860-461D-9E16-BED0CE7B7FDF}" presName="parTx" presStyleLbl="alignNode1" presStyleIdx="1" presStyleCnt="4">
        <dgm:presLayoutVars>
          <dgm:chMax val="0"/>
          <dgm:chPref val="0"/>
          <dgm:bulletEnabled val="1"/>
        </dgm:presLayoutVars>
      </dgm:prSet>
      <dgm:spPr/>
    </dgm:pt>
    <dgm:pt modelId="{A006EDC1-8938-4497-989C-F0EF5C4805E7}" type="pres">
      <dgm:prSet presAssocID="{497415EA-1860-461D-9E16-BED0CE7B7FDF}" presName="desTx" presStyleLbl="alignAccFollowNode1" presStyleIdx="1" presStyleCnt="4">
        <dgm:presLayoutVars>
          <dgm:bulletEnabled val="1"/>
        </dgm:presLayoutVars>
      </dgm:prSet>
      <dgm:spPr/>
    </dgm:pt>
    <dgm:pt modelId="{8129314C-098F-44A9-9FDA-5DAC6A7D0F82}" type="pres">
      <dgm:prSet presAssocID="{21600C51-FD1A-4A2C-940B-A6938274056C}" presName="space" presStyleCnt="0"/>
      <dgm:spPr/>
    </dgm:pt>
    <dgm:pt modelId="{6C3FA9E2-067F-44AC-9E3B-C28DD4A23A4C}" type="pres">
      <dgm:prSet presAssocID="{F038A3C5-036B-46D6-B3AB-DCA0C99F40FE}" presName="composite" presStyleCnt="0"/>
      <dgm:spPr/>
    </dgm:pt>
    <dgm:pt modelId="{5906E437-F814-4ED2-A580-25BE013D6265}" type="pres">
      <dgm:prSet presAssocID="{F038A3C5-036B-46D6-B3AB-DCA0C99F40FE}" presName="parTx" presStyleLbl="alignNode1" presStyleIdx="2" presStyleCnt="4">
        <dgm:presLayoutVars>
          <dgm:chMax val="0"/>
          <dgm:chPref val="0"/>
          <dgm:bulletEnabled val="1"/>
        </dgm:presLayoutVars>
      </dgm:prSet>
      <dgm:spPr/>
    </dgm:pt>
    <dgm:pt modelId="{FCD4F866-6197-4610-A6EF-9C1AEEC8FD99}" type="pres">
      <dgm:prSet presAssocID="{F038A3C5-036B-46D6-B3AB-DCA0C99F40FE}" presName="desTx" presStyleLbl="alignAccFollowNode1" presStyleIdx="2" presStyleCnt="4">
        <dgm:presLayoutVars>
          <dgm:bulletEnabled val="1"/>
        </dgm:presLayoutVars>
      </dgm:prSet>
      <dgm:spPr/>
    </dgm:pt>
    <dgm:pt modelId="{97C711BE-3648-42D4-B73D-E0F3744B7297}" type="pres">
      <dgm:prSet presAssocID="{4309D0A1-1FC6-4783-8E7B-CD2B1F2EA9D2}" presName="space" presStyleCnt="0"/>
      <dgm:spPr/>
    </dgm:pt>
    <dgm:pt modelId="{5550030E-D47F-4A29-A9BB-2C699CEABBD4}" type="pres">
      <dgm:prSet presAssocID="{A6963B78-2811-4AEE-996B-E2971233887A}" presName="composite" presStyleCnt="0"/>
      <dgm:spPr/>
    </dgm:pt>
    <dgm:pt modelId="{60AD57C9-809D-4747-879D-889610AB71A3}" type="pres">
      <dgm:prSet presAssocID="{A6963B78-2811-4AEE-996B-E2971233887A}" presName="parTx" presStyleLbl="alignNode1" presStyleIdx="3" presStyleCnt="4">
        <dgm:presLayoutVars>
          <dgm:chMax val="0"/>
          <dgm:chPref val="0"/>
          <dgm:bulletEnabled val="1"/>
        </dgm:presLayoutVars>
      </dgm:prSet>
      <dgm:spPr/>
    </dgm:pt>
    <dgm:pt modelId="{D4A47B34-7136-4AF3-893D-8090BDAE69D4}" type="pres">
      <dgm:prSet presAssocID="{A6963B78-2811-4AEE-996B-E2971233887A}" presName="desTx" presStyleLbl="alignAccFollowNode1" presStyleIdx="3" presStyleCnt="4">
        <dgm:presLayoutVars>
          <dgm:bulletEnabled val="1"/>
        </dgm:presLayoutVars>
      </dgm:prSet>
      <dgm:spPr/>
    </dgm:pt>
  </dgm:ptLst>
  <dgm:cxnLst>
    <dgm:cxn modelId="{E77D9401-4154-4CC1-AB73-F7CCB320CA81}" type="presOf" srcId="{F038A3C5-036B-46D6-B3AB-DCA0C99F40FE}" destId="{5906E437-F814-4ED2-A580-25BE013D6265}" srcOrd="0" destOrd="0" presId="urn:microsoft.com/office/officeart/2005/8/layout/hList1"/>
    <dgm:cxn modelId="{472AAC09-83BB-4A80-9F25-CFCBB62D576D}" type="presOf" srcId="{64B0A8B4-0B40-433F-A2E6-15F185A37DEE}" destId="{BD15F9FB-0249-475C-BF98-EB39B85176B8}" srcOrd="0" destOrd="0" presId="urn:microsoft.com/office/officeart/2005/8/layout/hList1"/>
    <dgm:cxn modelId="{E966FF0B-229B-4DA2-B7C7-D2FB5DE4AF0B}" srcId="{F038A3C5-036B-46D6-B3AB-DCA0C99F40FE}" destId="{46EA1DCD-13F7-4BB8-9B25-13EFCCA58936}" srcOrd="1" destOrd="0" parTransId="{1A9174F6-8E53-4A34-9EAA-B1CA7C59B8DE}" sibTransId="{2FE3C76C-307B-45E4-BE83-9A68689CB4C9}"/>
    <dgm:cxn modelId="{C80D7D10-40F4-464B-9F26-99FD640FA49C}" srcId="{497415EA-1860-461D-9E16-BED0CE7B7FDF}" destId="{A59CF81D-8E05-43B0-B994-15100CF698B6}" srcOrd="1" destOrd="0" parTransId="{062BD80F-A2F1-4E29-BF35-C754CDC52DA9}" sibTransId="{0098E640-EAF4-4500-965C-A46235C82B36}"/>
    <dgm:cxn modelId="{9EB2C010-B94A-4249-8956-63C4FAD76D90}" type="presOf" srcId="{47EE324D-929A-4084-9BF8-3870F42D5974}" destId="{AF321F7F-EA32-4C50-A94E-42CC41C24710}" srcOrd="0" destOrd="0" presId="urn:microsoft.com/office/officeart/2005/8/layout/hList1"/>
    <dgm:cxn modelId="{82EE8B44-DBF9-4AE9-B48C-59EC4344CDF1}" type="presOf" srcId="{0C525E13-9253-421B-9E1D-8EEFC50ACBE8}" destId="{FCD4F866-6197-4610-A6EF-9C1AEEC8FD99}" srcOrd="0" destOrd="0" presId="urn:microsoft.com/office/officeart/2005/8/layout/hList1"/>
    <dgm:cxn modelId="{FB156650-4F69-4540-99D3-C253D754D435}" srcId="{BCCF6ABF-FF12-40DC-8974-27275A3F5499}" destId="{497415EA-1860-461D-9E16-BED0CE7B7FDF}" srcOrd="1" destOrd="0" parTransId="{5A2AA6F4-EBB5-4603-893F-F96950C0799E}" sibTransId="{21600C51-FD1A-4A2C-940B-A6938274056C}"/>
    <dgm:cxn modelId="{F50FE557-8DAC-4653-AE01-AAD7D492C2D1}" srcId="{64B0A8B4-0B40-433F-A2E6-15F185A37DEE}" destId="{214FCDF8-7657-41F2-9ECE-603794B3DB2B}" srcOrd="1" destOrd="0" parTransId="{2E40AA83-5D6E-4DF3-AF8F-C1E3ABF56ED3}" sibTransId="{51221A6F-C6F4-4B36-A2C0-6B8FB7FFC6F0}"/>
    <dgm:cxn modelId="{8789FC81-5600-487B-B73F-C429D3299F8E}" srcId="{A6963B78-2811-4AEE-996B-E2971233887A}" destId="{065870A3-31D6-40CC-9782-210FD4BE9A47}" srcOrd="0" destOrd="0" parTransId="{1059E8A7-2166-4586-AD88-3F0A27501319}" sibTransId="{ED2C0228-47EF-4F66-98C8-47B8BD1C121A}"/>
    <dgm:cxn modelId="{C7BE6688-0E7F-4DCE-B6D2-4C767761590D}" type="presOf" srcId="{BCCF6ABF-FF12-40DC-8974-27275A3F5499}" destId="{FE3F2E59-52AA-42FB-9A8D-3D1D67FF7CCD}" srcOrd="0" destOrd="0" presId="urn:microsoft.com/office/officeart/2005/8/layout/hList1"/>
    <dgm:cxn modelId="{72B65B90-5823-4445-BA97-881C3FB34D23}" srcId="{BCCF6ABF-FF12-40DC-8974-27275A3F5499}" destId="{A6963B78-2811-4AEE-996B-E2971233887A}" srcOrd="3" destOrd="0" parTransId="{08D2D068-E411-4951-80F5-1721600264CD}" sibTransId="{C1370FB1-D6D2-40D0-948B-B87A765FBA6E}"/>
    <dgm:cxn modelId="{C3DD829F-BE40-4397-92BB-2ADC05CF4BCC}" srcId="{497415EA-1860-461D-9E16-BED0CE7B7FDF}" destId="{395A8B22-0755-4194-91EA-F6F63406AE1A}" srcOrd="0" destOrd="0" parTransId="{0810CE04-8756-4B2A-815E-EA6ED537F14E}" sibTransId="{4D31D43B-1897-47F4-A608-B84D305EA08E}"/>
    <dgm:cxn modelId="{2F2F73B0-3BD2-4A85-B10A-E561D477DAEC}" type="presOf" srcId="{214FCDF8-7657-41F2-9ECE-603794B3DB2B}" destId="{AF321F7F-EA32-4C50-A94E-42CC41C24710}" srcOrd="0" destOrd="1" presId="urn:microsoft.com/office/officeart/2005/8/layout/hList1"/>
    <dgm:cxn modelId="{758951BF-A565-4602-A481-9FF91D7F0D57}" srcId="{F038A3C5-036B-46D6-B3AB-DCA0C99F40FE}" destId="{0C525E13-9253-421B-9E1D-8EEFC50ACBE8}" srcOrd="0" destOrd="0" parTransId="{B0C3121B-AFD6-4719-ABFA-8E471BAD8F7D}" sibTransId="{35A10184-D7D7-4BA6-8BA0-20A3F153CE05}"/>
    <dgm:cxn modelId="{494F55BF-B1CC-4F15-BADC-ED75FB59F2EB}" type="presOf" srcId="{A59CF81D-8E05-43B0-B994-15100CF698B6}" destId="{A006EDC1-8938-4497-989C-F0EF5C4805E7}" srcOrd="0" destOrd="1" presId="urn:microsoft.com/office/officeart/2005/8/layout/hList1"/>
    <dgm:cxn modelId="{9552EDCA-3A50-459C-BBCF-5B92ADB284E3}" type="presOf" srcId="{A6963B78-2811-4AEE-996B-E2971233887A}" destId="{60AD57C9-809D-4747-879D-889610AB71A3}" srcOrd="0" destOrd="0" presId="urn:microsoft.com/office/officeart/2005/8/layout/hList1"/>
    <dgm:cxn modelId="{2122BBCC-9D1B-4461-B0AD-925782BB86D2}" srcId="{64B0A8B4-0B40-433F-A2E6-15F185A37DEE}" destId="{47EE324D-929A-4084-9BF8-3870F42D5974}" srcOrd="0" destOrd="0" parTransId="{E4D91FC5-37DE-4740-A292-5DDC91D5238E}" sibTransId="{2DA13C1F-07CB-469C-B54A-350571253B1E}"/>
    <dgm:cxn modelId="{02E89AD1-0C8C-4D01-8613-0FC51E0F7BA5}" type="presOf" srcId="{395A8B22-0755-4194-91EA-F6F63406AE1A}" destId="{A006EDC1-8938-4497-989C-F0EF5C4805E7}" srcOrd="0" destOrd="0" presId="urn:microsoft.com/office/officeart/2005/8/layout/hList1"/>
    <dgm:cxn modelId="{D84887D6-12E5-4542-A91C-6CA16C68723E}" type="presOf" srcId="{065870A3-31D6-40CC-9782-210FD4BE9A47}" destId="{D4A47B34-7136-4AF3-893D-8090BDAE69D4}" srcOrd="0" destOrd="0" presId="urn:microsoft.com/office/officeart/2005/8/layout/hList1"/>
    <dgm:cxn modelId="{428B8FDA-9B4E-4304-BEB6-452DA0FD374D}" srcId="{BCCF6ABF-FF12-40DC-8974-27275A3F5499}" destId="{64B0A8B4-0B40-433F-A2E6-15F185A37DEE}" srcOrd="0" destOrd="0" parTransId="{DF247BDF-CE40-4B2A-893A-B0F43CC71D30}" sibTransId="{9455ACAA-8BE5-4D39-A1BD-B3179EA1360E}"/>
    <dgm:cxn modelId="{8EA1D2E0-D573-44C1-82E8-FF4D6990B6EB}" type="presOf" srcId="{497415EA-1860-461D-9E16-BED0CE7B7FDF}" destId="{55AD5C01-CFF6-49F8-9F79-97AA6657780E}" srcOrd="0" destOrd="0" presId="urn:microsoft.com/office/officeart/2005/8/layout/hList1"/>
    <dgm:cxn modelId="{2063AAED-233A-4062-B191-96A25848EE7A}" type="presOf" srcId="{46EA1DCD-13F7-4BB8-9B25-13EFCCA58936}" destId="{FCD4F866-6197-4610-A6EF-9C1AEEC8FD99}" srcOrd="0" destOrd="1" presId="urn:microsoft.com/office/officeart/2005/8/layout/hList1"/>
    <dgm:cxn modelId="{035FD5EF-FE8A-471F-B299-E90C79653667}" srcId="{BCCF6ABF-FF12-40DC-8974-27275A3F5499}" destId="{F038A3C5-036B-46D6-B3AB-DCA0C99F40FE}" srcOrd="2" destOrd="0" parTransId="{66151874-E09E-47F9-9DED-90F6356A400D}" sibTransId="{4309D0A1-1FC6-4783-8E7B-CD2B1F2EA9D2}"/>
    <dgm:cxn modelId="{81F7EFA5-A6DE-4BF5-8172-5B2C11FD2443}" type="presParOf" srcId="{FE3F2E59-52AA-42FB-9A8D-3D1D67FF7CCD}" destId="{F72C088D-BD1F-4CE8-BB65-0C7063470BC7}" srcOrd="0" destOrd="0" presId="urn:microsoft.com/office/officeart/2005/8/layout/hList1"/>
    <dgm:cxn modelId="{4B5817DF-3C3C-4104-8298-1CE533B52C69}" type="presParOf" srcId="{F72C088D-BD1F-4CE8-BB65-0C7063470BC7}" destId="{BD15F9FB-0249-475C-BF98-EB39B85176B8}" srcOrd="0" destOrd="0" presId="urn:microsoft.com/office/officeart/2005/8/layout/hList1"/>
    <dgm:cxn modelId="{977E98FB-2F52-4AA9-A13B-809B2B1E32BE}" type="presParOf" srcId="{F72C088D-BD1F-4CE8-BB65-0C7063470BC7}" destId="{AF321F7F-EA32-4C50-A94E-42CC41C24710}" srcOrd="1" destOrd="0" presId="urn:microsoft.com/office/officeart/2005/8/layout/hList1"/>
    <dgm:cxn modelId="{60813B89-D9B0-4690-A17A-CB178C2E1CE6}" type="presParOf" srcId="{FE3F2E59-52AA-42FB-9A8D-3D1D67FF7CCD}" destId="{3CCBC9F0-F1A3-4619-893B-52C9B3941F3A}" srcOrd="1" destOrd="0" presId="urn:microsoft.com/office/officeart/2005/8/layout/hList1"/>
    <dgm:cxn modelId="{92C7E9AE-C53A-4713-BE77-C1A5BFDAA852}" type="presParOf" srcId="{FE3F2E59-52AA-42FB-9A8D-3D1D67FF7CCD}" destId="{40002B9E-385E-4FD7-8BF6-FA08B5E18DBB}" srcOrd="2" destOrd="0" presId="urn:microsoft.com/office/officeart/2005/8/layout/hList1"/>
    <dgm:cxn modelId="{B94B176A-3B33-4D38-AB2E-F7CE0153DA59}" type="presParOf" srcId="{40002B9E-385E-4FD7-8BF6-FA08B5E18DBB}" destId="{55AD5C01-CFF6-49F8-9F79-97AA6657780E}" srcOrd="0" destOrd="0" presId="urn:microsoft.com/office/officeart/2005/8/layout/hList1"/>
    <dgm:cxn modelId="{7DE84B69-D0C5-4498-955B-524A569C3F5C}" type="presParOf" srcId="{40002B9E-385E-4FD7-8BF6-FA08B5E18DBB}" destId="{A006EDC1-8938-4497-989C-F0EF5C4805E7}" srcOrd="1" destOrd="0" presId="urn:microsoft.com/office/officeart/2005/8/layout/hList1"/>
    <dgm:cxn modelId="{100AA666-27D3-4CAE-A283-4A55BB748B71}" type="presParOf" srcId="{FE3F2E59-52AA-42FB-9A8D-3D1D67FF7CCD}" destId="{8129314C-098F-44A9-9FDA-5DAC6A7D0F82}" srcOrd="3" destOrd="0" presId="urn:microsoft.com/office/officeart/2005/8/layout/hList1"/>
    <dgm:cxn modelId="{8511C20F-83F3-4A8C-90DD-407F63F8B5D1}" type="presParOf" srcId="{FE3F2E59-52AA-42FB-9A8D-3D1D67FF7CCD}" destId="{6C3FA9E2-067F-44AC-9E3B-C28DD4A23A4C}" srcOrd="4" destOrd="0" presId="urn:microsoft.com/office/officeart/2005/8/layout/hList1"/>
    <dgm:cxn modelId="{B17ED1AA-B590-4761-9B2C-B195272AAFBD}" type="presParOf" srcId="{6C3FA9E2-067F-44AC-9E3B-C28DD4A23A4C}" destId="{5906E437-F814-4ED2-A580-25BE013D6265}" srcOrd="0" destOrd="0" presId="urn:microsoft.com/office/officeart/2005/8/layout/hList1"/>
    <dgm:cxn modelId="{E9B3464A-0471-45CF-ABDB-CA282C9212F5}" type="presParOf" srcId="{6C3FA9E2-067F-44AC-9E3B-C28DD4A23A4C}" destId="{FCD4F866-6197-4610-A6EF-9C1AEEC8FD99}" srcOrd="1" destOrd="0" presId="urn:microsoft.com/office/officeart/2005/8/layout/hList1"/>
    <dgm:cxn modelId="{4B1469C8-C525-4F07-AD16-44669ACC996F}" type="presParOf" srcId="{FE3F2E59-52AA-42FB-9A8D-3D1D67FF7CCD}" destId="{97C711BE-3648-42D4-B73D-E0F3744B7297}" srcOrd="5" destOrd="0" presId="urn:microsoft.com/office/officeart/2005/8/layout/hList1"/>
    <dgm:cxn modelId="{670D6DCF-F5A4-4899-97F2-DFF5345A194F}" type="presParOf" srcId="{FE3F2E59-52AA-42FB-9A8D-3D1D67FF7CCD}" destId="{5550030E-D47F-4A29-A9BB-2C699CEABBD4}" srcOrd="6" destOrd="0" presId="urn:microsoft.com/office/officeart/2005/8/layout/hList1"/>
    <dgm:cxn modelId="{8BA4A9BE-3E55-45D7-93ED-BDBE20F8C982}" type="presParOf" srcId="{5550030E-D47F-4A29-A9BB-2C699CEABBD4}" destId="{60AD57C9-809D-4747-879D-889610AB71A3}" srcOrd="0" destOrd="0" presId="urn:microsoft.com/office/officeart/2005/8/layout/hList1"/>
    <dgm:cxn modelId="{547E1E4E-B211-431F-B70B-101C25C406E2}" type="presParOf" srcId="{5550030E-D47F-4A29-A9BB-2C699CEABBD4}" destId="{D4A47B34-7136-4AF3-893D-8090BDAE69D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791CA7-AC2A-415D-B7C1-8AA435E0CDC5}"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F8AF692C-9E4A-4C6C-B953-7986EA90E08A}">
      <dgm:prSet/>
      <dgm:spPr/>
      <dgm:t>
        <a:bodyPr/>
        <a:lstStyle/>
        <a:p>
          <a:r>
            <a:rPr lang="en-US" b="0" i="0"/>
            <a:t>Passwords that are stored in plain text are accessible to anyone</a:t>
          </a:r>
          <a:endParaRPr lang="en-US"/>
        </a:p>
      </dgm:t>
    </dgm:pt>
    <dgm:pt modelId="{F617994D-E22F-41D1-9A31-C425E368D6A3}" type="parTrans" cxnId="{119489C2-A9BA-47AC-BA94-ABE9B0CEF43B}">
      <dgm:prSet/>
      <dgm:spPr/>
      <dgm:t>
        <a:bodyPr/>
        <a:lstStyle/>
        <a:p>
          <a:endParaRPr lang="en-US"/>
        </a:p>
      </dgm:t>
    </dgm:pt>
    <dgm:pt modelId="{5FA0B409-A19A-419D-B711-75EA9EFAD264}" type="sibTrans" cxnId="{119489C2-A9BA-47AC-BA94-ABE9B0CEF43B}">
      <dgm:prSet/>
      <dgm:spPr/>
      <dgm:t>
        <a:bodyPr/>
        <a:lstStyle/>
        <a:p>
          <a:endParaRPr lang="en-US"/>
        </a:p>
      </dgm:t>
    </dgm:pt>
    <dgm:pt modelId="{CDABE8DC-FA1C-4012-8A1D-D5AC551BF104}">
      <dgm:prSet/>
      <dgm:spPr/>
      <dgm:t>
        <a:bodyPr/>
        <a:lstStyle/>
        <a:p>
          <a:r>
            <a:rPr lang="en-US" b="0" i="0"/>
            <a:t>Compromised user credentials threaten the network security of Avanade / Accenture / Clients enterprise domain</a:t>
          </a:r>
          <a:endParaRPr lang="en-US"/>
        </a:p>
      </dgm:t>
    </dgm:pt>
    <dgm:pt modelId="{F8FC17BE-BFB6-4C9E-9C65-CDCCE37D2A9A}" type="parTrans" cxnId="{F159B19E-0B1C-40A9-9F2E-73D3B743CD56}">
      <dgm:prSet/>
      <dgm:spPr/>
      <dgm:t>
        <a:bodyPr/>
        <a:lstStyle/>
        <a:p>
          <a:endParaRPr lang="en-US"/>
        </a:p>
      </dgm:t>
    </dgm:pt>
    <dgm:pt modelId="{1CA511EC-E6A7-4C06-9898-9C10875FF06F}" type="sibTrans" cxnId="{F159B19E-0B1C-40A9-9F2E-73D3B743CD56}">
      <dgm:prSet/>
      <dgm:spPr/>
      <dgm:t>
        <a:bodyPr/>
        <a:lstStyle/>
        <a:p>
          <a:endParaRPr lang="en-US"/>
        </a:p>
      </dgm:t>
    </dgm:pt>
    <dgm:pt modelId="{8557DBCB-0BA2-4D22-867B-563E755D1CBE}">
      <dgm:prSet/>
      <dgm:spPr/>
      <dgm:t>
        <a:bodyPr/>
        <a:lstStyle/>
        <a:p>
          <a:r>
            <a:rPr lang="en-US" b="0" i="0"/>
            <a:t>Compromised user credentials allow access to sensitive data like sales and marketing information</a:t>
          </a:r>
          <a:endParaRPr lang="en-US"/>
        </a:p>
      </dgm:t>
    </dgm:pt>
    <dgm:pt modelId="{57380BDB-37B2-4933-9523-72A357B10528}" type="parTrans" cxnId="{186052F8-8636-4CDF-B5BE-45BD21AA3D50}">
      <dgm:prSet/>
      <dgm:spPr/>
      <dgm:t>
        <a:bodyPr/>
        <a:lstStyle/>
        <a:p>
          <a:endParaRPr lang="en-US"/>
        </a:p>
      </dgm:t>
    </dgm:pt>
    <dgm:pt modelId="{6A4CC75A-0F30-4958-8D6C-6803A9991282}" type="sibTrans" cxnId="{186052F8-8636-4CDF-B5BE-45BD21AA3D50}">
      <dgm:prSet/>
      <dgm:spPr/>
      <dgm:t>
        <a:bodyPr/>
        <a:lstStyle/>
        <a:p>
          <a:endParaRPr lang="en-US"/>
        </a:p>
      </dgm:t>
    </dgm:pt>
    <dgm:pt modelId="{F732C68D-6536-43BD-ACFA-CDDA2524B901}">
      <dgm:prSet/>
      <dgm:spPr/>
      <dgm:t>
        <a:bodyPr/>
        <a:lstStyle/>
        <a:p>
          <a:r>
            <a:rPr lang="en-US" b="0" i="0"/>
            <a:t>Adds unnecessary technical debt, requiring us to update / redeploy the application when credentials expire</a:t>
          </a:r>
          <a:endParaRPr lang="en-US"/>
        </a:p>
      </dgm:t>
    </dgm:pt>
    <dgm:pt modelId="{2132982C-C8C6-4D4A-949D-4B61E57764EF}" type="parTrans" cxnId="{7C18B085-515A-4A8E-AB75-78071E07FA6B}">
      <dgm:prSet/>
      <dgm:spPr/>
      <dgm:t>
        <a:bodyPr/>
        <a:lstStyle/>
        <a:p>
          <a:endParaRPr lang="en-US"/>
        </a:p>
      </dgm:t>
    </dgm:pt>
    <dgm:pt modelId="{CD64F24F-0C0A-46F1-A43A-3B30EB4E4353}" type="sibTrans" cxnId="{7C18B085-515A-4A8E-AB75-78071E07FA6B}">
      <dgm:prSet/>
      <dgm:spPr/>
      <dgm:t>
        <a:bodyPr/>
        <a:lstStyle/>
        <a:p>
          <a:endParaRPr lang="en-US"/>
        </a:p>
      </dgm:t>
    </dgm:pt>
    <dgm:pt modelId="{207D7419-B515-4440-82DE-809266BCA015}" type="pres">
      <dgm:prSet presAssocID="{7C791CA7-AC2A-415D-B7C1-8AA435E0CDC5}" presName="vert0" presStyleCnt="0">
        <dgm:presLayoutVars>
          <dgm:dir/>
          <dgm:animOne val="branch"/>
          <dgm:animLvl val="lvl"/>
        </dgm:presLayoutVars>
      </dgm:prSet>
      <dgm:spPr/>
    </dgm:pt>
    <dgm:pt modelId="{3E779258-8524-43DF-B0FF-BF459551543F}" type="pres">
      <dgm:prSet presAssocID="{F8AF692C-9E4A-4C6C-B953-7986EA90E08A}" presName="thickLine" presStyleLbl="alignNode1" presStyleIdx="0" presStyleCnt="4"/>
      <dgm:spPr/>
    </dgm:pt>
    <dgm:pt modelId="{C8ECE735-500A-405F-94C4-21D89103B4FF}" type="pres">
      <dgm:prSet presAssocID="{F8AF692C-9E4A-4C6C-B953-7986EA90E08A}" presName="horz1" presStyleCnt="0"/>
      <dgm:spPr/>
    </dgm:pt>
    <dgm:pt modelId="{77D14308-381F-4C99-9404-186F470902F5}" type="pres">
      <dgm:prSet presAssocID="{F8AF692C-9E4A-4C6C-B953-7986EA90E08A}" presName="tx1" presStyleLbl="revTx" presStyleIdx="0" presStyleCnt="4"/>
      <dgm:spPr/>
    </dgm:pt>
    <dgm:pt modelId="{0CF0546D-FC18-419B-8EFA-4DBB54DFF524}" type="pres">
      <dgm:prSet presAssocID="{F8AF692C-9E4A-4C6C-B953-7986EA90E08A}" presName="vert1" presStyleCnt="0"/>
      <dgm:spPr/>
    </dgm:pt>
    <dgm:pt modelId="{28F150DC-AAEE-4500-A73B-70ECAB128759}" type="pres">
      <dgm:prSet presAssocID="{CDABE8DC-FA1C-4012-8A1D-D5AC551BF104}" presName="thickLine" presStyleLbl="alignNode1" presStyleIdx="1" presStyleCnt="4"/>
      <dgm:spPr/>
    </dgm:pt>
    <dgm:pt modelId="{0F589F74-AFB5-421E-8CE7-538529E544A9}" type="pres">
      <dgm:prSet presAssocID="{CDABE8DC-FA1C-4012-8A1D-D5AC551BF104}" presName="horz1" presStyleCnt="0"/>
      <dgm:spPr/>
    </dgm:pt>
    <dgm:pt modelId="{C457A56A-D089-4E3F-9E56-52C06B107927}" type="pres">
      <dgm:prSet presAssocID="{CDABE8DC-FA1C-4012-8A1D-D5AC551BF104}" presName="tx1" presStyleLbl="revTx" presStyleIdx="1" presStyleCnt="4"/>
      <dgm:spPr/>
    </dgm:pt>
    <dgm:pt modelId="{50528042-B91A-4AE1-81EE-20E8C7E7439D}" type="pres">
      <dgm:prSet presAssocID="{CDABE8DC-FA1C-4012-8A1D-D5AC551BF104}" presName="vert1" presStyleCnt="0"/>
      <dgm:spPr/>
    </dgm:pt>
    <dgm:pt modelId="{A1CA139D-583A-4744-B3FE-16D16E2EB662}" type="pres">
      <dgm:prSet presAssocID="{8557DBCB-0BA2-4D22-867B-563E755D1CBE}" presName="thickLine" presStyleLbl="alignNode1" presStyleIdx="2" presStyleCnt="4"/>
      <dgm:spPr/>
    </dgm:pt>
    <dgm:pt modelId="{3A0F4AF5-C07D-4E64-81ED-8CF0973003FA}" type="pres">
      <dgm:prSet presAssocID="{8557DBCB-0BA2-4D22-867B-563E755D1CBE}" presName="horz1" presStyleCnt="0"/>
      <dgm:spPr/>
    </dgm:pt>
    <dgm:pt modelId="{698C153F-AF8D-4ADA-AAA8-E553C4726014}" type="pres">
      <dgm:prSet presAssocID="{8557DBCB-0BA2-4D22-867B-563E755D1CBE}" presName="tx1" presStyleLbl="revTx" presStyleIdx="2" presStyleCnt="4"/>
      <dgm:spPr/>
    </dgm:pt>
    <dgm:pt modelId="{32434F20-D3FD-429A-B016-08E8793C1290}" type="pres">
      <dgm:prSet presAssocID="{8557DBCB-0BA2-4D22-867B-563E755D1CBE}" presName="vert1" presStyleCnt="0"/>
      <dgm:spPr/>
    </dgm:pt>
    <dgm:pt modelId="{3905D414-FBB4-411D-AB78-7E4B43425727}" type="pres">
      <dgm:prSet presAssocID="{F732C68D-6536-43BD-ACFA-CDDA2524B901}" presName="thickLine" presStyleLbl="alignNode1" presStyleIdx="3" presStyleCnt="4"/>
      <dgm:spPr/>
    </dgm:pt>
    <dgm:pt modelId="{DFCA11B4-73D8-4D1C-B700-2FA684935769}" type="pres">
      <dgm:prSet presAssocID="{F732C68D-6536-43BD-ACFA-CDDA2524B901}" presName="horz1" presStyleCnt="0"/>
      <dgm:spPr/>
    </dgm:pt>
    <dgm:pt modelId="{EF0B1983-BA88-4B65-B16B-78DA0F0B7013}" type="pres">
      <dgm:prSet presAssocID="{F732C68D-6536-43BD-ACFA-CDDA2524B901}" presName="tx1" presStyleLbl="revTx" presStyleIdx="3" presStyleCnt="4"/>
      <dgm:spPr/>
    </dgm:pt>
    <dgm:pt modelId="{165A8ED4-584B-43B7-916F-C8500190E2F6}" type="pres">
      <dgm:prSet presAssocID="{F732C68D-6536-43BD-ACFA-CDDA2524B901}" presName="vert1" presStyleCnt="0"/>
      <dgm:spPr/>
    </dgm:pt>
  </dgm:ptLst>
  <dgm:cxnLst>
    <dgm:cxn modelId="{E0BB714D-DE58-48D7-86C7-8156B2EEAE69}" type="presOf" srcId="{F732C68D-6536-43BD-ACFA-CDDA2524B901}" destId="{EF0B1983-BA88-4B65-B16B-78DA0F0B7013}" srcOrd="0" destOrd="0" presId="urn:microsoft.com/office/officeart/2008/layout/LinedList"/>
    <dgm:cxn modelId="{7C18B085-515A-4A8E-AB75-78071E07FA6B}" srcId="{7C791CA7-AC2A-415D-B7C1-8AA435E0CDC5}" destId="{F732C68D-6536-43BD-ACFA-CDDA2524B901}" srcOrd="3" destOrd="0" parTransId="{2132982C-C8C6-4D4A-949D-4B61E57764EF}" sibTransId="{CD64F24F-0C0A-46F1-A43A-3B30EB4E4353}"/>
    <dgm:cxn modelId="{F159B19E-0B1C-40A9-9F2E-73D3B743CD56}" srcId="{7C791CA7-AC2A-415D-B7C1-8AA435E0CDC5}" destId="{CDABE8DC-FA1C-4012-8A1D-D5AC551BF104}" srcOrd="1" destOrd="0" parTransId="{F8FC17BE-BFB6-4C9E-9C65-CDCCE37D2A9A}" sibTransId="{1CA511EC-E6A7-4C06-9898-9C10875FF06F}"/>
    <dgm:cxn modelId="{036A65A1-7A0E-4023-AE3F-D3108C9B19A0}" type="presOf" srcId="{F8AF692C-9E4A-4C6C-B953-7986EA90E08A}" destId="{77D14308-381F-4C99-9404-186F470902F5}" srcOrd="0" destOrd="0" presId="urn:microsoft.com/office/officeart/2008/layout/LinedList"/>
    <dgm:cxn modelId="{F32FB4B5-188C-4633-B4E9-67FBFC60467F}" type="presOf" srcId="{CDABE8DC-FA1C-4012-8A1D-D5AC551BF104}" destId="{C457A56A-D089-4E3F-9E56-52C06B107927}" srcOrd="0" destOrd="0" presId="urn:microsoft.com/office/officeart/2008/layout/LinedList"/>
    <dgm:cxn modelId="{119489C2-A9BA-47AC-BA94-ABE9B0CEF43B}" srcId="{7C791CA7-AC2A-415D-B7C1-8AA435E0CDC5}" destId="{F8AF692C-9E4A-4C6C-B953-7986EA90E08A}" srcOrd="0" destOrd="0" parTransId="{F617994D-E22F-41D1-9A31-C425E368D6A3}" sibTransId="{5FA0B409-A19A-419D-B711-75EA9EFAD264}"/>
    <dgm:cxn modelId="{1C1551F1-A1CA-43E2-B144-FA432030CFD6}" type="presOf" srcId="{7C791CA7-AC2A-415D-B7C1-8AA435E0CDC5}" destId="{207D7419-B515-4440-82DE-809266BCA015}" srcOrd="0" destOrd="0" presId="urn:microsoft.com/office/officeart/2008/layout/LinedList"/>
    <dgm:cxn modelId="{186052F8-8636-4CDF-B5BE-45BD21AA3D50}" srcId="{7C791CA7-AC2A-415D-B7C1-8AA435E0CDC5}" destId="{8557DBCB-0BA2-4D22-867B-563E755D1CBE}" srcOrd="2" destOrd="0" parTransId="{57380BDB-37B2-4933-9523-72A357B10528}" sibTransId="{6A4CC75A-0F30-4958-8D6C-6803A9991282}"/>
    <dgm:cxn modelId="{413424FB-7B3A-4A4F-B934-72EE5D88A284}" type="presOf" srcId="{8557DBCB-0BA2-4D22-867B-563E755D1CBE}" destId="{698C153F-AF8D-4ADA-AAA8-E553C4726014}" srcOrd="0" destOrd="0" presId="urn:microsoft.com/office/officeart/2008/layout/LinedList"/>
    <dgm:cxn modelId="{0FEC8F63-D4EA-4724-8C5A-08BE7689307F}" type="presParOf" srcId="{207D7419-B515-4440-82DE-809266BCA015}" destId="{3E779258-8524-43DF-B0FF-BF459551543F}" srcOrd="0" destOrd="0" presId="urn:microsoft.com/office/officeart/2008/layout/LinedList"/>
    <dgm:cxn modelId="{D86A02DB-FCF3-4989-8D1C-3751505A6B02}" type="presParOf" srcId="{207D7419-B515-4440-82DE-809266BCA015}" destId="{C8ECE735-500A-405F-94C4-21D89103B4FF}" srcOrd="1" destOrd="0" presId="urn:microsoft.com/office/officeart/2008/layout/LinedList"/>
    <dgm:cxn modelId="{D9492FE4-D54A-41B4-AF69-10641ED24878}" type="presParOf" srcId="{C8ECE735-500A-405F-94C4-21D89103B4FF}" destId="{77D14308-381F-4C99-9404-186F470902F5}" srcOrd="0" destOrd="0" presId="urn:microsoft.com/office/officeart/2008/layout/LinedList"/>
    <dgm:cxn modelId="{D8793648-E9BB-43B1-A03E-B3767616482F}" type="presParOf" srcId="{C8ECE735-500A-405F-94C4-21D89103B4FF}" destId="{0CF0546D-FC18-419B-8EFA-4DBB54DFF524}" srcOrd="1" destOrd="0" presId="urn:microsoft.com/office/officeart/2008/layout/LinedList"/>
    <dgm:cxn modelId="{FD483FEE-8101-4AE8-AA8F-2E7121CF8155}" type="presParOf" srcId="{207D7419-B515-4440-82DE-809266BCA015}" destId="{28F150DC-AAEE-4500-A73B-70ECAB128759}" srcOrd="2" destOrd="0" presId="urn:microsoft.com/office/officeart/2008/layout/LinedList"/>
    <dgm:cxn modelId="{D2E6D5B2-0E35-4E43-8FD9-627FB4DF7305}" type="presParOf" srcId="{207D7419-B515-4440-82DE-809266BCA015}" destId="{0F589F74-AFB5-421E-8CE7-538529E544A9}" srcOrd="3" destOrd="0" presId="urn:microsoft.com/office/officeart/2008/layout/LinedList"/>
    <dgm:cxn modelId="{5665053A-2972-4385-92DE-FFE634495DFD}" type="presParOf" srcId="{0F589F74-AFB5-421E-8CE7-538529E544A9}" destId="{C457A56A-D089-4E3F-9E56-52C06B107927}" srcOrd="0" destOrd="0" presId="urn:microsoft.com/office/officeart/2008/layout/LinedList"/>
    <dgm:cxn modelId="{99472ECC-CE74-4A6C-A420-99A83326CC2E}" type="presParOf" srcId="{0F589F74-AFB5-421E-8CE7-538529E544A9}" destId="{50528042-B91A-4AE1-81EE-20E8C7E7439D}" srcOrd="1" destOrd="0" presId="urn:microsoft.com/office/officeart/2008/layout/LinedList"/>
    <dgm:cxn modelId="{606CB220-C815-443C-8BFA-DF85D7FBE00E}" type="presParOf" srcId="{207D7419-B515-4440-82DE-809266BCA015}" destId="{A1CA139D-583A-4744-B3FE-16D16E2EB662}" srcOrd="4" destOrd="0" presId="urn:microsoft.com/office/officeart/2008/layout/LinedList"/>
    <dgm:cxn modelId="{D91A501E-A925-4113-A567-CA14D2881034}" type="presParOf" srcId="{207D7419-B515-4440-82DE-809266BCA015}" destId="{3A0F4AF5-C07D-4E64-81ED-8CF0973003FA}" srcOrd="5" destOrd="0" presId="urn:microsoft.com/office/officeart/2008/layout/LinedList"/>
    <dgm:cxn modelId="{4E273268-D59C-40D8-B315-D032D02D241B}" type="presParOf" srcId="{3A0F4AF5-C07D-4E64-81ED-8CF0973003FA}" destId="{698C153F-AF8D-4ADA-AAA8-E553C4726014}" srcOrd="0" destOrd="0" presId="urn:microsoft.com/office/officeart/2008/layout/LinedList"/>
    <dgm:cxn modelId="{3EE1C136-1D36-4941-BE4A-69DFAEDF538E}" type="presParOf" srcId="{3A0F4AF5-C07D-4E64-81ED-8CF0973003FA}" destId="{32434F20-D3FD-429A-B016-08E8793C1290}" srcOrd="1" destOrd="0" presId="urn:microsoft.com/office/officeart/2008/layout/LinedList"/>
    <dgm:cxn modelId="{92AF0CCF-D361-4414-BA4D-5988EA8BD985}" type="presParOf" srcId="{207D7419-B515-4440-82DE-809266BCA015}" destId="{3905D414-FBB4-411D-AB78-7E4B43425727}" srcOrd="6" destOrd="0" presId="urn:microsoft.com/office/officeart/2008/layout/LinedList"/>
    <dgm:cxn modelId="{5DF4CF55-DE58-4B48-8073-7EA6D7FE9909}" type="presParOf" srcId="{207D7419-B515-4440-82DE-809266BCA015}" destId="{DFCA11B4-73D8-4D1C-B700-2FA684935769}" srcOrd="7" destOrd="0" presId="urn:microsoft.com/office/officeart/2008/layout/LinedList"/>
    <dgm:cxn modelId="{EF74C0A4-0239-4E78-B15E-063F421AB81A}" type="presParOf" srcId="{DFCA11B4-73D8-4D1C-B700-2FA684935769}" destId="{EF0B1983-BA88-4B65-B16B-78DA0F0B7013}" srcOrd="0" destOrd="0" presId="urn:microsoft.com/office/officeart/2008/layout/LinedList"/>
    <dgm:cxn modelId="{9387D2C0-31B5-47C5-933C-A64ABB2782DA}" type="presParOf" srcId="{DFCA11B4-73D8-4D1C-B700-2FA684935769}" destId="{165A8ED4-584B-43B7-916F-C8500190E2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3EAD7-C51D-4319-9072-BF38D400D5CA}">
      <dsp:nvSpPr>
        <dsp:cNvPr id="0" name=""/>
        <dsp:cNvSpPr/>
      </dsp:nvSpPr>
      <dsp:spPr>
        <a:xfrm>
          <a:off x="0" y="364057"/>
          <a:ext cx="7236090"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Stakeholder</a:t>
          </a:r>
        </a:p>
      </dsp:txBody>
      <dsp:txXfrm>
        <a:off x="22617" y="386674"/>
        <a:ext cx="7190856" cy="418086"/>
      </dsp:txXfrm>
    </dsp:sp>
    <dsp:sp modelId="{8CA3DB1C-4A0A-4681-9D8B-2F84B8BCB964}">
      <dsp:nvSpPr>
        <dsp:cNvPr id="0" name=""/>
        <dsp:cNvSpPr/>
      </dsp:nvSpPr>
      <dsp:spPr>
        <a:xfrm>
          <a:off x="0" y="827377"/>
          <a:ext cx="723609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Provides partial access, can be assigned to unlimited users for free. Assign to users with no license or subscriptions who need access to a limited set of features</a:t>
          </a:r>
        </a:p>
      </dsp:txBody>
      <dsp:txXfrm>
        <a:off x="0" y="827377"/>
        <a:ext cx="7236090" cy="475065"/>
      </dsp:txXfrm>
    </dsp:sp>
    <dsp:sp modelId="{72F18EE0-AEA2-45FD-9131-C2CA2AA2DFEA}">
      <dsp:nvSpPr>
        <dsp:cNvPr id="0" name=""/>
        <dsp:cNvSpPr/>
      </dsp:nvSpPr>
      <dsp:spPr>
        <a:xfrm>
          <a:off x="0" y="1302443"/>
          <a:ext cx="7236090"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Basic</a:t>
          </a:r>
        </a:p>
      </dsp:txBody>
      <dsp:txXfrm>
        <a:off x="22617" y="1325060"/>
        <a:ext cx="7190856" cy="418086"/>
      </dsp:txXfrm>
    </dsp:sp>
    <dsp:sp modelId="{93BAA8AC-2597-484A-8BF4-49EF18981035}">
      <dsp:nvSpPr>
        <dsp:cNvPr id="0" name=""/>
        <dsp:cNvSpPr/>
      </dsp:nvSpPr>
      <dsp:spPr>
        <a:xfrm>
          <a:off x="0" y="1765763"/>
          <a:ext cx="723609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Provides access to most features. Assign to users with a Visual Studio Professional subscription, an Azure DevOps Server CAL, and to users for whom you're paying for Basic access in an organization.</a:t>
          </a:r>
        </a:p>
      </dsp:txBody>
      <dsp:txXfrm>
        <a:off x="0" y="1765763"/>
        <a:ext cx="7236090" cy="689310"/>
      </dsp:txXfrm>
    </dsp:sp>
    <dsp:sp modelId="{6F7152B9-8BE6-401A-B391-22882C54185A}">
      <dsp:nvSpPr>
        <dsp:cNvPr id="0" name=""/>
        <dsp:cNvSpPr/>
      </dsp:nvSpPr>
      <dsp:spPr>
        <a:xfrm>
          <a:off x="0" y="2455072"/>
          <a:ext cx="7236090"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Basic + Test Plans</a:t>
          </a:r>
        </a:p>
      </dsp:txBody>
      <dsp:txXfrm>
        <a:off x="22617" y="2477689"/>
        <a:ext cx="7190856" cy="418086"/>
      </dsp:txXfrm>
    </dsp:sp>
    <dsp:sp modelId="{4CBF35E8-1781-4C1B-8610-74C1F9612C6F}">
      <dsp:nvSpPr>
        <dsp:cNvPr id="0" name=""/>
        <dsp:cNvSpPr/>
      </dsp:nvSpPr>
      <dsp:spPr>
        <a:xfrm>
          <a:off x="0" y="2918392"/>
          <a:ext cx="723609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Provides access to all features included in Basic, as well as Azure Test Plans. Assign to users with a Visual Studio Test Professional or MSDN Platforms subscription, and to users for whom you're paying for Basic + Test Plans access in an organization</a:t>
          </a:r>
        </a:p>
      </dsp:txBody>
      <dsp:txXfrm>
        <a:off x="0" y="2918392"/>
        <a:ext cx="7236090" cy="689310"/>
      </dsp:txXfrm>
    </dsp:sp>
    <dsp:sp modelId="{580C59A5-EB1F-4225-BB06-53D23FABC0D6}">
      <dsp:nvSpPr>
        <dsp:cNvPr id="0" name=""/>
        <dsp:cNvSpPr/>
      </dsp:nvSpPr>
      <dsp:spPr>
        <a:xfrm>
          <a:off x="0" y="3607702"/>
          <a:ext cx="7236090"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Visual Studio subscription</a:t>
          </a:r>
        </a:p>
      </dsp:txBody>
      <dsp:txXfrm>
        <a:off x="22617" y="3630319"/>
        <a:ext cx="7190856" cy="418086"/>
      </dsp:txXfrm>
    </dsp:sp>
    <dsp:sp modelId="{41906CD6-49DE-426D-80D0-7A45D405E5B3}">
      <dsp:nvSpPr>
        <dsp:cNvPr id="0" name=""/>
        <dsp:cNvSpPr/>
      </dsp:nvSpPr>
      <dsp:spPr>
        <a:xfrm>
          <a:off x="0" y="4071023"/>
          <a:ext cx="7236090"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Assign to users who already have a Visual Studio subscription. The system automatically recognizes the user's subscription—Visual Studio Enterprise, Visual Studio Professional, Visual Studio Test Professional, or MSDN Platform—and enables any other features that are included in their subscription level. If you assign Basic or Stakeholder, they also receive their Visual Studio subscription benefits upon sign-in.</a:t>
          </a:r>
        </a:p>
      </dsp:txBody>
      <dsp:txXfrm>
        <a:off x="0" y="4071023"/>
        <a:ext cx="7236090" cy="1117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2161D-EB55-4042-B1FB-64B3857A3F02}">
      <dsp:nvSpPr>
        <dsp:cNvPr id="0" name=""/>
        <dsp:cNvSpPr/>
      </dsp:nvSpPr>
      <dsp:spPr>
        <a:xfrm rot="5400000">
          <a:off x="5302772" y="96078"/>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Code</a:t>
          </a:r>
        </a:p>
      </dsp:txBody>
      <dsp:txXfrm rot="-5400000">
        <a:off x="5596631" y="229157"/>
        <a:ext cx="877366" cy="1008467"/>
      </dsp:txXfrm>
    </dsp:sp>
    <dsp:sp modelId="{47217B2D-731C-4F9E-A62E-A0EEEC9CB693}">
      <dsp:nvSpPr>
        <dsp:cNvPr id="0" name=""/>
        <dsp:cNvSpPr/>
      </dsp:nvSpPr>
      <dsp:spPr>
        <a:xfrm>
          <a:off x="6711306" y="293864"/>
          <a:ext cx="1635035" cy="8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Secure code practices</a:t>
          </a:r>
        </a:p>
        <a:p>
          <a:pPr marL="0" lvl="0" indent="0" algn="l" defTabSz="533400">
            <a:lnSpc>
              <a:spcPct val="90000"/>
            </a:lnSpc>
            <a:spcBef>
              <a:spcPct val="0"/>
            </a:spcBef>
            <a:spcAft>
              <a:spcPct val="35000"/>
            </a:spcAft>
            <a:buNone/>
          </a:pPr>
          <a:r>
            <a:rPr lang="en-GB" sz="1200" kern="1200"/>
            <a:t>Collaborative development</a:t>
          </a:r>
        </a:p>
      </dsp:txBody>
      <dsp:txXfrm>
        <a:off x="6711306" y="293864"/>
        <a:ext cx="1635035" cy="879051"/>
      </dsp:txXfrm>
    </dsp:sp>
    <dsp:sp modelId="{B231253D-1FA6-49D5-BF13-4646CB71B56D}">
      <dsp:nvSpPr>
        <dsp:cNvPr id="0" name=""/>
        <dsp:cNvSpPr/>
      </dsp:nvSpPr>
      <dsp:spPr>
        <a:xfrm rot="5400000">
          <a:off x="3926178" y="96078"/>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4220037" y="229157"/>
        <a:ext cx="877366" cy="1008467"/>
      </dsp:txXfrm>
    </dsp:sp>
    <dsp:sp modelId="{4C4AA155-445C-40C7-A939-C968BE147CBF}">
      <dsp:nvSpPr>
        <dsp:cNvPr id="0" name=""/>
        <dsp:cNvSpPr/>
      </dsp:nvSpPr>
      <dsp:spPr>
        <a:xfrm rot="5400000">
          <a:off x="4611838" y="1339642"/>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CI</a:t>
          </a:r>
        </a:p>
      </dsp:txBody>
      <dsp:txXfrm rot="-5400000">
        <a:off x="4905697" y="1472721"/>
        <a:ext cx="877366" cy="1008467"/>
      </dsp:txXfrm>
    </dsp:sp>
    <dsp:sp modelId="{441E071A-26EC-45AC-96F7-515917FA72DC}">
      <dsp:nvSpPr>
        <dsp:cNvPr id="0" name=""/>
        <dsp:cNvSpPr/>
      </dsp:nvSpPr>
      <dsp:spPr>
        <a:xfrm>
          <a:off x="3072033" y="1537429"/>
          <a:ext cx="1582292" cy="8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r>
            <a:rPr lang="en-GB" sz="1200" kern="1200"/>
            <a:t>Dependency Management</a:t>
          </a:r>
        </a:p>
        <a:p>
          <a:pPr marL="0" lvl="0" indent="0" algn="r" defTabSz="533400">
            <a:lnSpc>
              <a:spcPct val="90000"/>
            </a:lnSpc>
            <a:spcBef>
              <a:spcPct val="0"/>
            </a:spcBef>
            <a:spcAft>
              <a:spcPct val="35000"/>
            </a:spcAft>
            <a:buNone/>
          </a:pPr>
          <a:r>
            <a:rPr lang="en-GB" sz="1200" kern="1200"/>
            <a:t>Secrets Management</a:t>
          </a:r>
        </a:p>
      </dsp:txBody>
      <dsp:txXfrm>
        <a:off x="3072033" y="1537429"/>
        <a:ext cx="1582292" cy="879051"/>
      </dsp:txXfrm>
    </dsp:sp>
    <dsp:sp modelId="{A59AEB91-DC7F-4F67-A2C0-FE72FE753955}">
      <dsp:nvSpPr>
        <dsp:cNvPr id="0" name=""/>
        <dsp:cNvSpPr/>
      </dsp:nvSpPr>
      <dsp:spPr>
        <a:xfrm rot="5400000">
          <a:off x="5988432" y="1339642"/>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6282291" y="1472721"/>
        <a:ext cx="877366" cy="1008467"/>
      </dsp:txXfrm>
    </dsp:sp>
    <dsp:sp modelId="{AEADF98C-7299-4AD0-8E01-EB204C931FFD}">
      <dsp:nvSpPr>
        <dsp:cNvPr id="0" name=""/>
        <dsp:cNvSpPr/>
      </dsp:nvSpPr>
      <dsp:spPr>
        <a:xfrm rot="5400000">
          <a:off x="5302772" y="2583207"/>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CD</a:t>
          </a:r>
        </a:p>
      </dsp:txBody>
      <dsp:txXfrm rot="-5400000">
        <a:off x="5596631" y="2716286"/>
        <a:ext cx="877366" cy="1008467"/>
      </dsp:txXfrm>
    </dsp:sp>
    <dsp:sp modelId="{5268AFCD-2C0C-4140-A073-60F6A3E9AFC2}">
      <dsp:nvSpPr>
        <dsp:cNvPr id="0" name=""/>
        <dsp:cNvSpPr/>
      </dsp:nvSpPr>
      <dsp:spPr>
        <a:xfrm>
          <a:off x="6711306" y="2780994"/>
          <a:ext cx="1635035" cy="8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Environment testing</a:t>
          </a:r>
        </a:p>
        <a:p>
          <a:pPr marL="0" lvl="0" indent="0" algn="l" defTabSz="533400">
            <a:lnSpc>
              <a:spcPct val="90000"/>
            </a:lnSpc>
            <a:spcBef>
              <a:spcPct val="0"/>
            </a:spcBef>
            <a:spcAft>
              <a:spcPct val="35000"/>
            </a:spcAft>
            <a:buNone/>
          </a:pPr>
          <a:r>
            <a:rPr lang="en-GB" sz="1200" kern="1200"/>
            <a:t>Security scanning</a:t>
          </a:r>
        </a:p>
      </dsp:txBody>
      <dsp:txXfrm>
        <a:off x="6711306" y="2780994"/>
        <a:ext cx="1635035" cy="879051"/>
      </dsp:txXfrm>
    </dsp:sp>
    <dsp:sp modelId="{942EBDD5-67F5-4A0A-B772-8B10FF4E1FA8}">
      <dsp:nvSpPr>
        <dsp:cNvPr id="0" name=""/>
        <dsp:cNvSpPr/>
      </dsp:nvSpPr>
      <dsp:spPr>
        <a:xfrm rot="5400000">
          <a:off x="3926178" y="2583207"/>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4220037" y="2716286"/>
        <a:ext cx="877366" cy="1008467"/>
      </dsp:txXfrm>
    </dsp:sp>
    <dsp:sp modelId="{77F25351-D72F-4E37-88D6-BA393D23273F}">
      <dsp:nvSpPr>
        <dsp:cNvPr id="0" name=""/>
        <dsp:cNvSpPr/>
      </dsp:nvSpPr>
      <dsp:spPr>
        <a:xfrm rot="5400000">
          <a:off x="4611838" y="3826772"/>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Run</a:t>
          </a:r>
        </a:p>
      </dsp:txBody>
      <dsp:txXfrm rot="-5400000">
        <a:off x="4905697" y="3959851"/>
        <a:ext cx="877366" cy="1008467"/>
      </dsp:txXfrm>
    </dsp:sp>
    <dsp:sp modelId="{006A9BA5-80AD-4E63-8447-A6733591830D}">
      <dsp:nvSpPr>
        <dsp:cNvPr id="0" name=""/>
        <dsp:cNvSpPr/>
      </dsp:nvSpPr>
      <dsp:spPr>
        <a:xfrm>
          <a:off x="3072033" y="4024558"/>
          <a:ext cx="1582292" cy="8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r>
            <a:rPr lang="en-GB" sz="1200" kern="1200"/>
            <a:t>RBAC</a:t>
          </a:r>
        </a:p>
        <a:p>
          <a:pPr marL="0" lvl="0" indent="0" algn="r" defTabSz="533400">
            <a:lnSpc>
              <a:spcPct val="90000"/>
            </a:lnSpc>
            <a:spcBef>
              <a:spcPct val="0"/>
            </a:spcBef>
            <a:spcAft>
              <a:spcPct val="35000"/>
            </a:spcAft>
            <a:buNone/>
          </a:pPr>
          <a:r>
            <a:rPr lang="en-GB" sz="1200" kern="1200"/>
            <a:t>Compliance Initiatives</a:t>
          </a:r>
        </a:p>
      </dsp:txBody>
      <dsp:txXfrm>
        <a:off x="3072033" y="4024558"/>
        <a:ext cx="1582292" cy="879051"/>
      </dsp:txXfrm>
    </dsp:sp>
    <dsp:sp modelId="{3CA421FF-D929-4C17-921E-30EE300873B6}">
      <dsp:nvSpPr>
        <dsp:cNvPr id="0" name=""/>
        <dsp:cNvSpPr/>
      </dsp:nvSpPr>
      <dsp:spPr>
        <a:xfrm rot="5400000">
          <a:off x="5988432" y="3826772"/>
          <a:ext cx="1465085" cy="127462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6282291" y="3959851"/>
        <a:ext cx="877366" cy="1008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5F9FB-0249-475C-BF98-EB39B85176B8}">
      <dsp:nvSpPr>
        <dsp:cNvPr id="0" name=""/>
        <dsp:cNvSpPr/>
      </dsp:nvSpPr>
      <dsp:spPr>
        <a:xfrm>
          <a:off x="3861" y="1062057"/>
          <a:ext cx="2321876" cy="9206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Single Static Scan: 1 credit ($775)</a:t>
          </a:r>
        </a:p>
      </dsp:txBody>
      <dsp:txXfrm>
        <a:off x="3861" y="1062057"/>
        <a:ext cx="2321876" cy="920602"/>
      </dsp:txXfrm>
    </dsp:sp>
    <dsp:sp modelId="{AF321F7F-EA32-4C50-A94E-42CC41C24710}">
      <dsp:nvSpPr>
        <dsp:cNvPr id="0" name=""/>
        <dsp:cNvSpPr/>
      </dsp:nvSpPr>
      <dsp:spPr>
        <a:xfrm>
          <a:off x="3861" y="1982660"/>
          <a:ext cx="2321876" cy="13066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Code is uploaded to Fortify</a:t>
          </a:r>
        </a:p>
        <a:p>
          <a:pPr marL="171450" lvl="1" indent="-171450" algn="l" defTabSz="755650">
            <a:lnSpc>
              <a:spcPct val="90000"/>
            </a:lnSpc>
            <a:spcBef>
              <a:spcPct val="0"/>
            </a:spcBef>
            <a:spcAft>
              <a:spcPct val="15000"/>
            </a:spcAft>
            <a:buChar char="•"/>
          </a:pPr>
          <a:r>
            <a:rPr lang="en-US" sz="1700" kern="1200"/>
            <a:t>Rescan within 30 days: Free</a:t>
          </a:r>
        </a:p>
      </dsp:txBody>
      <dsp:txXfrm>
        <a:off x="3861" y="1982660"/>
        <a:ext cx="2321876" cy="1306620"/>
      </dsp:txXfrm>
    </dsp:sp>
    <dsp:sp modelId="{55AD5C01-CFF6-49F8-9F79-97AA6657780E}">
      <dsp:nvSpPr>
        <dsp:cNvPr id="0" name=""/>
        <dsp:cNvSpPr/>
      </dsp:nvSpPr>
      <dsp:spPr>
        <a:xfrm>
          <a:off x="2650800" y="1062057"/>
          <a:ext cx="2321876" cy="9206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Dynamic Scan: 2 credits ($1550)</a:t>
          </a:r>
        </a:p>
      </dsp:txBody>
      <dsp:txXfrm>
        <a:off x="2650800" y="1062057"/>
        <a:ext cx="2321876" cy="920602"/>
      </dsp:txXfrm>
    </dsp:sp>
    <dsp:sp modelId="{A006EDC1-8938-4497-989C-F0EF5C4805E7}">
      <dsp:nvSpPr>
        <dsp:cNvPr id="0" name=""/>
        <dsp:cNvSpPr/>
      </dsp:nvSpPr>
      <dsp:spPr>
        <a:xfrm>
          <a:off x="2650800" y="1982660"/>
          <a:ext cx="2321876" cy="13066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URL endpoint is provided to Fortify</a:t>
          </a:r>
        </a:p>
        <a:p>
          <a:pPr marL="171450" lvl="1" indent="-171450" algn="l" defTabSz="755650">
            <a:lnSpc>
              <a:spcPct val="90000"/>
            </a:lnSpc>
            <a:spcBef>
              <a:spcPct val="0"/>
            </a:spcBef>
            <a:spcAft>
              <a:spcPct val="15000"/>
            </a:spcAft>
            <a:buChar char="•"/>
          </a:pPr>
          <a:r>
            <a:rPr lang="en-US" sz="1700" kern="1200"/>
            <a:t>Rescan within 30 days: Free</a:t>
          </a:r>
        </a:p>
      </dsp:txBody>
      <dsp:txXfrm>
        <a:off x="2650800" y="1982660"/>
        <a:ext cx="2321876" cy="1306620"/>
      </dsp:txXfrm>
    </dsp:sp>
    <dsp:sp modelId="{5906E437-F814-4ED2-A580-25BE013D6265}">
      <dsp:nvSpPr>
        <dsp:cNvPr id="0" name=""/>
        <dsp:cNvSpPr/>
      </dsp:nvSpPr>
      <dsp:spPr>
        <a:xfrm>
          <a:off x="5297738" y="1062057"/>
          <a:ext cx="2321876" cy="9206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Static Subscription: 4 credits ($3100)</a:t>
          </a:r>
        </a:p>
      </dsp:txBody>
      <dsp:txXfrm>
        <a:off x="5297738" y="1062057"/>
        <a:ext cx="2321876" cy="920602"/>
      </dsp:txXfrm>
    </dsp:sp>
    <dsp:sp modelId="{FCD4F866-6197-4610-A6EF-9C1AEEC8FD99}">
      <dsp:nvSpPr>
        <dsp:cNvPr id="0" name=""/>
        <dsp:cNvSpPr/>
      </dsp:nvSpPr>
      <dsp:spPr>
        <a:xfrm>
          <a:off x="5297738" y="1982660"/>
          <a:ext cx="2321876" cy="13066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Unlimited Scanning for 1 year </a:t>
          </a:r>
        </a:p>
        <a:p>
          <a:pPr marL="171450" lvl="1" indent="-171450" algn="l" defTabSz="755650">
            <a:lnSpc>
              <a:spcPct val="90000"/>
            </a:lnSpc>
            <a:spcBef>
              <a:spcPct val="0"/>
            </a:spcBef>
            <a:spcAft>
              <a:spcPct val="15000"/>
            </a:spcAft>
            <a:buChar char="•"/>
          </a:pPr>
          <a:r>
            <a:rPr lang="en-US" sz="1700" kern="1200"/>
            <a:t>Security Assistant included.</a:t>
          </a:r>
        </a:p>
      </dsp:txBody>
      <dsp:txXfrm>
        <a:off x="5297738" y="1982660"/>
        <a:ext cx="2321876" cy="1306620"/>
      </dsp:txXfrm>
    </dsp:sp>
    <dsp:sp modelId="{60AD57C9-809D-4747-879D-889610AB71A3}">
      <dsp:nvSpPr>
        <dsp:cNvPr id="0" name=""/>
        <dsp:cNvSpPr/>
      </dsp:nvSpPr>
      <dsp:spPr>
        <a:xfrm>
          <a:off x="7944677" y="1062057"/>
          <a:ext cx="2321876" cy="9206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Dynamic Subscription: 6 credits ($4650)</a:t>
          </a:r>
        </a:p>
      </dsp:txBody>
      <dsp:txXfrm>
        <a:off x="7944677" y="1062057"/>
        <a:ext cx="2321876" cy="920602"/>
      </dsp:txXfrm>
    </dsp:sp>
    <dsp:sp modelId="{D4A47B34-7136-4AF3-893D-8090BDAE69D4}">
      <dsp:nvSpPr>
        <dsp:cNvPr id="0" name=""/>
        <dsp:cNvSpPr/>
      </dsp:nvSpPr>
      <dsp:spPr>
        <a:xfrm>
          <a:off x="7944677" y="1982660"/>
          <a:ext cx="2321876" cy="13066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Unlimited Scanning for 1 year</a:t>
          </a:r>
        </a:p>
      </dsp:txBody>
      <dsp:txXfrm>
        <a:off x="7944677" y="1982660"/>
        <a:ext cx="2321876" cy="1306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79258-8524-43DF-B0FF-BF459551543F}">
      <dsp:nvSpPr>
        <dsp:cNvPr id="0" name=""/>
        <dsp:cNvSpPr/>
      </dsp:nvSpPr>
      <dsp:spPr>
        <a:xfrm>
          <a:off x="0" y="0"/>
          <a:ext cx="72360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7D14308-381F-4C99-9404-186F470902F5}">
      <dsp:nvSpPr>
        <dsp:cNvPr id="0" name=""/>
        <dsp:cNvSpPr/>
      </dsp:nvSpPr>
      <dsp:spPr>
        <a:xfrm>
          <a:off x="0" y="0"/>
          <a:ext cx="7236090" cy="138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Passwords that are stored in plain text are accessible to anyone</a:t>
          </a:r>
          <a:endParaRPr lang="en-US" sz="2600" kern="1200"/>
        </a:p>
      </dsp:txBody>
      <dsp:txXfrm>
        <a:off x="0" y="0"/>
        <a:ext cx="7236090" cy="1388220"/>
      </dsp:txXfrm>
    </dsp:sp>
    <dsp:sp modelId="{28F150DC-AAEE-4500-A73B-70ECAB128759}">
      <dsp:nvSpPr>
        <dsp:cNvPr id="0" name=""/>
        <dsp:cNvSpPr/>
      </dsp:nvSpPr>
      <dsp:spPr>
        <a:xfrm>
          <a:off x="0" y="1388220"/>
          <a:ext cx="72360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57A56A-D089-4E3F-9E56-52C06B107927}">
      <dsp:nvSpPr>
        <dsp:cNvPr id="0" name=""/>
        <dsp:cNvSpPr/>
      </dsp:nvSpPr>
      <dsp:spPr>
        <a:xfrm>
          <a:off x="0" y="1388220"/>
          <a:ext cx="7236090" cy="138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Compromised user credentials threaten the network security of Avanade / Accenture / Clients enterprise domain</a:t>
          </a:r>
          <a:endParaRPr lang="en-US" sz="2600" kern="1200"/>
        </a:p>
      </dsp:txBody>
      <dsp:txXfrm>
        <a:off x="0" y="1388220"/>
        <a:ext cx="7236090" cy="1388220"/>
      </dsp:txXfrm>
    </dsp:sp>
    <dsp:sp modelId="{A1CA139D-583A-4744-B3FE-16D16E2EB662}">
      <dsp:nvSpPr>
        <dsp:cNvPr id="0" name=""/>
        <dsp:cNvSpPr/>
      </dsp:nvSpPr>
      <dsp:spPr>
        <a:xfrm>
          <a:off x="0" y="2776440"/>
          <a:ext cx="72360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98C153F-AF8D-4ADA-AAA8-E553C4726014}">
      <dsp:nvSpPr>
        <dsp:cNvPr id="0" name=""/>
        <dsp:cNvSpPr/>
      </dsp:nvSpPr>
      <dsp:spPr>
        <a:xfrm>
          <a:off x="0" y="2776440"/>
          <a:ext cx="7236090" cy="138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Compromised user credentials allow access to sensitive data like sales and marketing information</a:t>
          </a:r>
          <a:endParaRPr lang="en-US" sz="2600" kern="1200"/>
        </a:p>
      </dsp:txBody>
      <dsp:txXfrm>
        <a:off x="0" y="2776440"/>
        <a:ext cx="7236090" cy="1388220"/>
      </dsp:txXfrm>
    </dsp:sp>
    <dsp:sp modelId="{3905D414-FBB4-411D-AB78-7E4B43425727}">
      <dsp:nvSpPr>
        <dsp:cNvPr id="0" name=""/>
        <dsp:cNvSpPr/>
      </dsp:nvSpPr>
      <dsp:spPr>
        <a:xfrm>
          <a:off x="0" y="4164660"/>
          <a:ext cx="723609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F0B1983-BA88-4B65-B16B-78DA0F0B7013}">
      <dsp:nvSpPr>
        <dsp:cNvPr id="0" name=""/>
        <dsp:cNvSpPr/>
      </dsp:nvSpPr>
      <dsp:spPr>
        <a:xfrm>
          <a:off x="0" y="4164660"/>
          <a:ext cx="7236090" cy="1388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Adds unnecessary technical debt, requiring us to update / redeploy the application when credentials expire</a:t>
          </a:r>
          <a:endParaRPr lang="en-US" sz="2600" kern="1200"/>
        </a:p>
      </dsp:txBody>
      <dsp:txXfrm>
        <a:off x="0" y="4164660"/>
        <a:ext cx="7236090" cy="1388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visualstudio/subscriptions/vs-alternate-ident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intro-to-azure-ad"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learn/modules/create-users-and-groups-in-azure-active-director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authenticate-apps-with-managed-identiti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51804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https://docs.microsoft.com/en-us/learn/modules/authenticate-apps-with-managed-identities/2-service-principals</a:t>
            </a:r>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322206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https://docs.microsoft.com/en-us/learn/modules/authenticate-apps-with-managed-identities/2-service-principals</a:t>
            </a:r>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705907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https://docs.microsoft.com/en-us/learn/modules/authenticate-apps-with-managed-identities/2-service-principals</a:t>
            </a:r>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290686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hlinkClick r:id="rId3"/>
              </a:rPr>
              <a:t>https://docs.microsoft.com/en-us/azure/devops/organizations/security/access-levels?view=azure-devops</a:t>
            </a:r>
          </a:p>
          <a:p>
            <a:r>
              <a:rPr lang="en-CA">
                <a:hlinkClick r:id="rId3"/>
              </a:rPr>
              <a:t>https://docs.microsoft.com/en-us/visualstudio/subscriptions/vs-alternate-identity</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13748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t>https://docs.microsoft.com/en-us/visualstudio/subscriptions/vs-alternate-identity</a:t>
            </a: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182754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r>
              <a:rPr lang="en-CA"/>
              <a:t>:  https://adf.avanade.com/pages/viewpage.action?pageId=83951703</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1076932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0256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82987A-02BC-4B9C-98FC-76F3D2EF1635}" type="slidenum">
              <a:rPr lang="en-US" smtClean="0"/>
              <a:t>18</a:t>
            </a:fld>
            <a:endParaRPr lang="en-US"/>
          </a:p>
        </p:txBody>
      </p:sp>
    </p:spTree>
    <p:extLst>
      <p:ext uri="{BB962C8B-B14F-4D97-AF65-F5344CB8AC3E}">
        <p14:creationId xmlns:p14="http://schemas.microsoft.com/office/powerpoint/2010/main" val="4206025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https://docs.microsoft.com/en-us/learn/modules/intro-to-azure-ad</a:t>
            </a:r>
            <a:endParaRPr lang="en-GB"/>
          </a:p>
          <a:p>
            <a:r>
              <a:rPr lang="en-GB">
                <a:hlinkClick r:id="rId4"/>
              </a:rPr>
              <a:t>https://docs.microsoft.com/en-us/learn/modules/create-users-and-groups-in-azure-active-directory</a:t>
            </a:r>
            <a:endParaRPr lang="en-GB"/>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266391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https://docs.microsoft.com/en-us/learn/modules/authenticate-apps-with-managed-identities</a:t>
            </a:r>
            <a:endParaRPr lang="en-GB"/>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72131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https://docs.microsoft.com/en-us/learn/modules/authenticate-apps-with-managed-identities/2-service-principals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1233621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5829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238906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9564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14051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7381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22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91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9459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36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5251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9752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05902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35799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088958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84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74349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02222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728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5207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006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198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012502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545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1890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5073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9344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16544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947881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893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06814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14624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4934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5026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4434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34333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588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338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626606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123127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154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277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2219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6269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5389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21810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8530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1621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0170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62218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28471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9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2623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4573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4075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50730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87809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37056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6917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251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025601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66442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98730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75107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58503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5664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913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772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62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4412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18322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21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07724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503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159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11848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213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03110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466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9024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156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430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0134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54438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4130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2838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4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838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51605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0732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40329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68185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20824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2224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122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7260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33045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833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496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4209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495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75837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7561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7026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533080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2292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25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86999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0619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2974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252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947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596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6181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386668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06183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9353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782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8523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3774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21900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253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55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9720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1.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image" Target="../media/image1.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theme" Target="../theme/theme3.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1.png"/><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4.xml"/><Relationship Id="rId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5.xml"/><Relationship Id="rId1" Type="http://schemas.openxmlformats.org/officeDocument/2006/relationships/slideLayout" Target="../slideLayouts/slideLayout137.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302" r:id="rId4"/>
    <p:sldLayoutId id="2147484301" r:id="rId5"/>
    <p:sldLayoutId id="2147483760" r:id="rId6"/>
    <p:sldLayoutId id="2147483885" r:id="rId7"/>
    <p:sldLayoutId id="2147484007" r:id="rId8"/>
    <p:sldLayoutId id="2147483762" r:id="rId9"/>
    <p:sldLayoutId id="2147484152" r:id="rId10"/>
    <p:sldLayoutId id="2147484156" r:id="rId11"/>
    <p:sldLayoutId id="2147484238" r:id="rId12"/>
    <p:sldLayoutId id="2147484303" r:id="rId13"/>
    <p:sldLayoutId id="2147484209" r:id="rId14"/>
    <p:sldLayoutId id="2147484304" r:id="rId15"/>
    <p:sldLayoutId id="2147484341" r:id="rId16"/>
    <p:sldLayoutId id="2147484210" r:id="rId17"/>
    <p:sldLayoutId id="2147484305" r:id="rId18"/>
    <p:sldLayoutId id="2147484342" r:id="rId19"/>
    <p:sldLayoutId id="2147484211" r:id="rId20"/>
    <p:sldLayoutId id="2147484306" r:id="rId21"/>
    <p:sldLayoutId id="2147484343" r:id="rId22"/>
    <p:sldLayoutId id="2147484212" r:id="rId23"/>
    <p:sldLayoutId id="2147484307" r:id="rId24"/>
    <p:sldLayoutId id="2147484344" r:id="rId25"/>
    <p:sldLayoutId id="2147484213" r:id="rId26"/>
    <p:sldLayoutId id="2147484308" r:id="rId27"/>
    <p:sldLayoutId id="2147484345" r:id="rId28"/>
    <p:sldLayoutId id="2147484214" r:id="rId29"/>
    <p:sldLayoutId id="2147484309" r:id="rId30"/>
    <p:sldLayoutId id="2147484346" r:id="rId31"/>
    <p:sldLayoutId id="2147484055" r:id="rId32"/>
    <p:sldLayoutId id="2147484310" r:id="rId33"/>
    <p:sldLayoutId id="2147483847"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818256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311" r:id="rId4"/>
    <p:sldLayoutId id="2147484312" r:id="rId5"/>
    <p:sldLayoutId id="2147484246" r:id="rId6"/>
    <p:sldLayoutId id="2147484247" r:id="rId7"/>
    <p:sldLayoutId id="2147484248" r:id="rId8"/>
    <p:sldLayoutId id="2147484249" r:id="rId9"/>
    <p:sldLayoutId id="2147484250" r:id="rId10"/>
    <p:sldLayoutId id="2147484251" r:id="rId11"/>
    <p:sldLayoutId id="2147484252" r:id="rId12"/>
    <p:sldLayoutId id="2147484317" r:id="rId13"/>
    <p:sldLayoutId id="2147484253" r:id="rId14"/>
    <p:sldLayoutId id="2147484318" r:id="rId15"/>
    <p:sldLayoutId id="2147484347" r:id="rId16"/>
    <p:sldLayoutId id="2147484254" r:id="rId17"/>
    <p:sldLayoutId id="2147484319" r:id="rId18"/>
    <p:sldLayoutId id="2147484348" r:id="rId19"/>
    <p:sldLayoutId id="2147484255" r:id="rId20"/>
    <p:sldLayoutId id="2147484320" r:id="rId21"/>
    <p:sldLayoutId id="2147484349" r:id="rId22"/>
    <p:sldLayoutId id="2147484256" r:id="rId23"/>
    <p:sldLayoutId id="2147484321" r:id="rId24"/>
    <p:sldLayoutId id="2147484350" r:id="rId25"/>
    <p:sldLayoutId id="2147484257" r:id="rId26"/>
    <p:sldLayoutId id="2147484322" r:id="rId27"/>
    <p:sldLayoutId id="2147484351" r:id="rId28"/>
    <p:sldLayoutId id="2147484258" r:id="rId29"/>
    <p:sldLayoutId id="2147484323" r:id="rId30"/>
    <p:sldLayoutId id="2147484352" r:id="rId31"/>
    <p:sldLayoutId id="2147484259" r:id="rId32"/>
    <p:sldLayoutId id="2147484324" r:id="rId33"/>
    <p:sldLayoutId id="2147484260"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2158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313" r:id="rId4"/>
    <p:sldLayoutId id="2147484314" r:id="rId5"/>
    <p:sldLayoutId id="2147484265" r:id="rId6"/>
    <p:sldLayoutId id="2147484266" r:id="rId7"/>
    <p:sldLayoutId id="2147484267" r:id="rId8"/>
    <p:sldLayoutId id="2147484268" r:id="rId9"/>
    <p:sldLayoutId id="2147484269" r:id="rId10"/>
    <p:sldLayoutId id="2147484270" r:id="rId11"/>
    <p:sldLayoutId id="2147484271" r:id="rId12"/>
    <p:sldLayoutId id="2147484325" r:id="rId13"/>
    <p:sldLayoutId id="2147484272" r:id="rId14"/>
    <p:sldLayoutId id="2147484326" r:id="rId15"/>
    <p:sldLayoutId id="2147484353" r:id="rId16"/>
    <p:sldLayoutId id="2147484273" r:id="rId17"/>
    <p:sldLayoutId id="2147484327" r:id="rId18"/>
    <p:sldLayoutId id="2147484354" r:id="rId19"/>
    <p:sldLayoutId id="2147484274" r:id="rId20"/>
    <p:sldLayoutId id="2147484328" r:id="rId21"/>
    <p:sldLayoutId id="2147484355" r:id="rId22"/>
    <p:sldLayoutId id="2147484275" r:id="rId23"/>
    <p:sldLayoutId id="2147484329" r:id="rId24"/>
    <p:sldLayoutId id="2147484356" r:id="rId25"/>
    <p:sldLayoutId id="2147484276" r:id="rId26"/>
    <p:sldLayoutId id="2147484330" r:id="rId27"/>
    <p:sldLayoutId id="2147484357" r:id="rId28"/>
    <p:sldLayoutId id="2147484277" r:id="rId29"/>
    <p:sldLayoutId id="2147484331" r:id="rId30"/>
    <p:sldLayoutId id="2147484358" r:id="rId31"/>
    <p:sldLayoutId id="2147484278" r:id="rId32"/>
    <p:sldLayoutId id="2147484332" r:id="rId33"/>
    <p:sldLayoutId id="2147484279"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4046542"/>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315" r:id="rId4"/>
    <p:sldLayoutId id="2147484316" r:id="rId5"/>
    <p:sldLayoutId id="2147484284" r:id="rId6"/>
    <p:sldLayoutId id="2147484285" r:id="rId7"/>
    <p:sldLayoutId id="2147484286" r:id="rId8"/>
    <p:sldLayoutId id="2147484287" r:id="rId9"/>
    <p:sldLayoutId id="2147484288" r:id="rId10"/>
    <p:sldLayoutId id="2147484289" r:id="rId11"/>
    <p:sldLayoutId id="2147484290" r:id="rId12"/>
    <p:sldLayoutId id="2147484333" r:id="rId13"/>
    <p:sldLayoutId id="2147484291" r:id="rId14"/>
    <p:sldLayoutId id="2147484334" r:id="rId15"/>
    <p:sldLayoutId id="2147484359" r:id="rId16"/>
    <p:sldLayoutId id="2147484292" r:id="rId17"/>
    <p:sldLayoutId id="2147484335" r:id="rId18"/>
    <p:sldLayoutId id="2147484360" r:id="rId19"/>
    <p:sldLayoutId id="2147484293" r:id="rId20"/>
    <p:sldLayoutId id="2147484336" r:id="rId21"/>
    <p:sldLayoutId id="2147484361" r:id="rId22"/>
    <p:sldLayoutId id="2147484294" r:id="rId23"/>
    <p:sldLayoutId id="2147484337" r:id="rId24"/>
    <p:sldLayoutId id="2147484362" r:id="rId25"/>
    <p:sldLayoutId id="2147484295" r:id="rId26"/>
    <p:sldLayoutId id="2147484338" r:id="rId27"/>
    <p:sldLayoutId id="2147484363" r:id="rId28"/>
    <p:sldLayoutId id="2147484296" r:id="rId29"/>
    <p:sldLayoutId id="2147484339" r:id="rId30"/>
    <p:sldLayoutId id="2147484364" r:id="rId31"/>
    <p:sldLayoutId id="2147484297" r:id="rId32"/>
    <p:sldLayoutId id="2147484340" r:id="rId33"/>
    <p:sldLayoutId id="21474842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4143515703"/>
      </p:ext>
    </p:extLst>
  </p:cSld>
  <p:clrMap bg1="lt1" tx1="dk1" bg2="lt2" tx2="dk2" accent1="accent1" accent2="accent2" accent3="accent3" accent4="accent4" accent5="accent5" accent6="accent6" hlink="hlink" folHlink="folHlink"/>
  <p:sldLayoutIdLst>
    <p:sldLayoutId id="21474843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adf.avanade.com/pages/viewpage.action?pageId=83951703" TargetMode="External"/><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devops/boards/backlogs/display-rollup?view=azure-devops&amp;tabs=agile-process" TargetMode="External"/><Relationship Id="rId3" Type="http://schemas.openxmlformats.org/officeDocument/2006/relationships/hyperlink" Target="https://sec.ch9.ms/ch9/6f7f/424c1d79-4896-4b8e-9034-0aa80ecb6f7f/AzureBoards_high.mp4" TargetMode="External"/><Relationship Id="rId7" Type="http://schemas.openxmlformats.org/officeDocument/2006/relationships/hyperlink" Target="https://docs.microsoft.com/en-us/azure/devops/boards/plans/scaled-agile-framework?view=azure-devops" TargetMode="External"/><Relationship Id="rId2" Type="http://schemas.openxmlformats.org/officeDocument/2006/relationships/hyperlink" Target="https://docs.microsoft.com/en-us/azure/devops/boards/?view=azure-devops" TargetMode="External"/><Relationship Id="rId1" Type="http://schemas.openxmlformats.org/officeDocument/2006/relationships/slideLayout" Target="../slideLayouts/slideLayout6.xml"/><Relationship Id="rId6" Type="http://schemas.openxmlformats.org/officeDocument/2006/relationships/hyperlink" Target="https://docs.microsoft.com/en-us/azure/devops/boards/plans/portfolio-management?view=azure-devops" TargetMode="External"/><Relationship Id="rId5" Type="http://schemas.openxmlformats.org/officeDocument/2006/relationships/hyperlink" Target="https://docs.microsoft.com/en-us/azure/devops/boards/plans/review-team-plans?view=azure-devops&amp;tabs=plans-preview" TargetMode="External"/><Relationship Id="rId4" Type="http://schemas.openxmlformats.org/officeDocument/2006/relationships/hyperlink" Target="https://docs.microsoft.com/en-us/azure/devops/boards/sprints/scrum-overview?view=azure-devop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hyperlink" Target="https://avanade.sharepoint.com/sites/ApplicationVulnerabilityScanning" TargetMode="External"/><Relationship Id="rId2" Type="http://schemas.openxmlformats.org/officeDocument/2006/relationships/hyperlink" Target="https://avanade.sharepoint.com/sites/Policies/Policies2/Secure%20Software%20Development%20Lifecycle/0056AVA_SDLC.pdf"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avanade.sharepoint.com/sites/ApplicationVulnerabilityScanning"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https://docs.microsoft.com/en-us/learn/modules/scan-for-vulnerabilit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hyperlink" Target="https://docs.microsoft.com/en-us/learn/modules/scan-open-sour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hyperlink" Target="https://docs.microsoft.com/en-us/learn/modules/maintain-secure-repository-github"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devops/release-notes/features-timeline"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visualstudio/subscriptions/vs-alternate-identity"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Using Azure DevOps Services</a:t>
            </a:r>
          </a:p>
          <a:p>
            <a:r>
              <a:rPr lang="en-US"/>
              <a:t>Security in DevOps</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5C347B-5CED-4A22-948B-7583BEA5F124}"/>
              </a:ext>
            </a:extLst>
          </p:cNvPr>
          <p:cNvSpPr>
            <a:spLocks noGrp="1"/>
          </p:cNvSpPr>
          <p:nvPr>
            <p:ph type="title"/>
          </p:nvPr>
        </p:nvSpPr>
        <p:spPr/>
        <p:txBody>
          <a:bodyPr/>
          <a:lstStyle/>
          <a:p>
            <a:r>
              <a:rPr lang="en-US"/>
              <a:t>Avanade Scrum Plus Process Template v1.0</a:t>
            </a:r>
          </a:p>
        </p:txBody>
      </p:sp>
      <p:sp>
        <p:nvSpPr>
          <p:cNvPr id="12" name="Rectangle 11">
            <a:extLst>
              <a:ext uri="{FF2B5EF4-FFF2-40B4-BE49-F238E27FC236}">
                <a16:creationId xmlns:a16="http://schemas.microsoft.com/office/drawing/2014/main" id="{697754EC-A7B0-48E4-B6E4-AA00AC3F0078}"/>
              </a:ext>
            </a:extLst>
          </p:cNvPr>
          <p:cNvSpPr/>
          <p:nvPr/>
        </p:nvSpPr>
        <p:spPr>
          <a:xfrm>
            <a:off x="691200" y="1807097"/>
            <a:ext cx="3516381" cy="3539430"/>
          </a:xfrm>
          <a:prstGeom prst="rect">
            <a:avLst/>
          </a:prstGeom>
        </p:spPr>
        <p:txBody>
          <a:bodyPr wrap="square">
            <a:spAutoFit/>
          </a:bodyPr>
          <a:lstStyle/>
          <a:p>
            <a:r>
              <a:rPr lang="en-US" sz="1600" b="1" kern="0">
                <a:latin typeface="Segoe UI Light" panose="020B0502040204020203" pitchFamily="34" charset="0"/>
                <a:cs typeface="Segoe UI Light" panose="020B0502040204020203" pitchFamily="34" charset="0"/>
              </a:rPr>
              <a:t>Work Item Templates</a:t>
            </a:r>
            <a:r>
              <a:rPr lang="en-US" sz="1600" kern="0">
                <a:latin typeface="Segoe UI Light" panose="020B0502040204020203" pitchFamily="34" charset="0"/>
                <a:cs typeface="Segoe UI Light" panose="020B0502040204020203" pitchFamily="34" charset="0"/>
              </a:rPr>
              <a:t>:</a:t>
            </a:r>
          </a:p>
          <a:p>
            <a:r>
              <a:rPr lang="en-US" sz="1600" kern="0">
                <a:latin typeface="Segoe UI Light" panose="020B0502040204020203" pitchFamily="34" charset="0"/>
                <a:cs typeface="Segoe UI Light" panose="020B0502040204020203" pitchFamily="34" charset="0"/>
              </a:rPr>
              <a:t>Minor updates to Epic, Feature, PBI, Task, Bug and Impediment Work Items to support the ability to generate reports/KPI.</a:t>
            </a:r>
          </a:p>
          <a:p>
            <a:endParaRPr lang="en-US" sz="1600" b="1" kern="0">
              <a:latin typeface="Segoe UI Light" panose="020B0502040204020203" pitchFamily="34" charset="0"/>
              <a:cs typeface="Segoe UI Light" panose="020B0502040204020203" pitchFamily="34" charset="0"/>
            </a:endParaRPr>
          </a:p>
          <a:p>
            <a:r>
              <a:rPr lang="en-US" sz="1600" b="1" kern="0">
                <a:latin typeface="Segoe UI Light" panose="020B0502040204020203" pitchFamily="34" charset="0"/>
                <a:cs typeface="Segoe UI Light" panose="020B0502040204020203" pitchFamily="34" charset="0"/>
              </a:rPr>
              <a:t>Additional Work Items </a:t>
            </a:r>
            <a:r>
              <a:rPr lang="en-US" sz="1600" kern="0">
                <a:latin typeface="Segoe UI Light" panose="020B0502040204020203" pitchFamily="34" charset="0"/>
                <a:cs typeface="Segoe UI Light" panose="020B0502040204020203" pitchFamily="34" charset="0"/>
              </a:rPr>
              <a:t>delivery management:</a:t>
            </a:r>
            <a:r>
              <a:rPr lang="en-US" sz="1600" b="1" kern="0">
                <a:latin typeface="Segoe UI Light" panose="020B0502040204020203" pitchFamily="34" charset="0"/>
                <a:cs typeface="Segoe UI Light" panose="020B0502040204020203" pitchFamily="34" charset="0"/>
              </a:rPr>
              <a:t> </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Impediments (i.e., issues)</a:t>
            </a: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Risks, Decisions/Assumptions</a:t>
            </a: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Change Management, Questions</a:t>
            </a: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Milestones, Dependencies</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endParaRPr lang="en-US" sz="1600" kern="0">
              <a:latin typeface="Segoe UI Light" panose="020B0502040204020203" pitchFamily="34" charset="0"/>
              <a:cs typeface="Segoe UI Light" panose="020B0502040204020203" pitchFamily="34" charset="0"/>
            </a:endParaRPr>
          </a:p>
          <a:p>
            <a:endParaRPr lang="en-US" sz="1600" kern="0">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222B6DEA-0FCA-464C-B388-14B085D9D4B3}"/>
              </a:ext>
            </a:extLst>
          </p:cNvPr>
          <p:cNvSpPr/>
          <p:nvPr/>
        </p:nvSpPr>
        <p:spPr>
          <a:xfrm>
            <a:off x="691200" y="1045933"/>
            <a:ext cx="10270416" cy="707886"/>
          </a:xfrm>
          <a:prstGeom prst="rect">
            <a:avLst/>
          </a:prstGeom>
        </p:spPr>
        <p:txBody>
          <a:bodyPr wrap="square">
            <a:spAutoFit/>
          </a:bodyPr>
          <a:lstStyle/>
          <a:p>
            <a:r>
              <a:rPr lang="en-US" sz="2000" kern="0">
                <a:latin typeface="Segoe UI Light" panose="020B0502040204020203" pitchFamily="34" charset="0"/>
                <a:cs typeface="Segoe UI Light" panose="020B0502040204020203" pitchFamily="34" charset="0"/>
              </a:rPr>
              <a:t>Avanade </a:t>
            </a:r>
            <a:r>
              <a:rPr lang="en-US" sz="2000" kern="0">
                <a:solidFill>
                  <a:schemeClr val="tx2"/>
                </a:solidFill>
                <a:latin typeface="Segoe UI Light" panose="020B0502040204020203" pitchFamily="34" charset="0"/>
                <a:cs typeface="Segoe UI Light" panose="020B0502040204020203" pitchFamily="34" charset="0"/>
              </a:rPr>
              <a:t>Scrum Plus </a:t>
            </a:r>
            <a:r>
              <a:rPr lang="en-US" sz="2000" kern="0">
                <a:latin typeface="Segoe UI Light" panose="020B0502040204020203" pitchFamily="34" charset="0"/>
                <a:cs typeface="Segoe UI Light" panose="020B0502040204020203" pitchFamily="34" charset="0"/>
              </a:rPr>
              <a:t>Azure DevOps Process template enriches the standard </a:t>
            </a:r>
            <a:r>
              <a:rPr lang="en-US" sz="2000" kern="0">
                <a:solidFill>
                  <a:schemeClr val="tx2"/>
                </a:solidFill>
                <a:latin typeface="Segoe UI Light" panose="020B0502040204020203" pitchFamily="34" charset="0"/>
                <a:cs typeface="Segoe UI Light" panose="020B0502040204020203" pitchFamily="34" charset="0"/>
              </a:rPr>
              <a:t>Scrum</a:t>
            </a:r>
            <a:r>
              <a:rPr lang="en-US" sz="2000" kern="0">
                <a:latin typeface="Segoe UI Light" panose="020B0502040204020203" pitchFamily="34" charset="0"/>
                <a:cs typeface="Segoe UI Light" panose="020B0502040204020203" pitchFamily="34" charset="0"/>
              </a:rPr>
              <a:t> template with:</a:t>
            </a:r>
          </a:p>
        </p:txBody>
      </p:sp>
      <p:sp>
        <p:nvSpPr>
          <p:cNvPr id="7" name="Rectangle 6">
            <a:extLst>
              <a:ext uri="{FF2B5EF4-FFF2-40B4-BE49-F238E27FC236}">
                <a16:creationId xmlns:a16="http://schemas.microsoft.com/office/drawing/2014/main" id="{1AF5B14A-6780-4897-967E-35A75A8FED9D}"/>
              </a:ext>
            </a:extLst>
          </p:cNvPr>
          <p:cNvSpPr/>
          <p:nvPr/>
        </p:nvSpPr>
        <p:spPr>
          <a:xfrm>
            <a:off x="4716606" y="1823481"/>
            <a:ext cx="3340275" cy="3539430"/>
          </a:xfrm>
          <a:prstGeom prst="rect">
            <a:avLst/>
          </a:prstGeom>
        </p:spPr>
        <p:txBody>
          <a:bodyPr wrap="square">
            <a:spAutoFit/>
          </a:bodyPr>
          <a:lstStyle/>
          <a:p>
            <a:r>
              <a:rPr lang="en-US" sz="1600" b="1" kern="0">
                <a:latin typeface="Segoe UI Light" panose="020B0502040204020203" pitchFamily="34" charset="0"/>
                <a:cs typeface="Segoe UI Light" panose="020B0502040204020203" pitchFamily="34" charset="0"/>
              </a:rPr>
              <a:t>Shared Queries </a:t>
            </a:r>
            <a:r>
              <a:rPr lang="en-US" sz="1600" kern="0">
                <a:latin typeface="Segoe UI Light" panose="020B0502040204020203" pitchFamily="34" charset="0"/>
                <a:cs typeface="Segoe UI Light" panose="020B0502040204020203" pitchFamily="34" charset="0"/>
              </a:rPr>
              <a:t>for:</a:t>
            </a:r>
            <a:r>
              <a:rPr lang="en-US" sz="1600" b="1" kern="0">
                <a:latin typeface="Segoe UI Light" panose="020B0502040204020203" pitchFamily="34" charset="0"/>
                <a:cs typeface="Segoe UI Light" panose="020B0502040204020203" pitchFamily="34" charset="0"/>
              </a:rPr>
              <a:t> </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Change Management</a:t>
            </a: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Dashboards</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r>
              <a:rPr lang="en-US" sz="1600" kern="0">
                <a:solidFill>
                  <a:schemeClr val="tx2"/>
                </a:solidFill>
                <a:latin typeface="Segoe UI Light" panose="020B0502040204020203" pitchFamily="34" charset="0"/>
                <a:cs typeface="Segoe UI Light" panose="020B0502040204020203" pitchFamily="34" charset="0"/>
              </a:rPr>
              <a:t>Planning and Tracking work</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endParaRPr lang="en-US" sz="1600" kern="0">
              <a:latin typeface="Segoe UI Light" panose="020B0502040204020203" pitchFamily="34" charset="0"/>
              <a:cs typeface="Segoe UI Light" panose="020B0502040204020203" pitchFamily="34" charset="0"/>
            </a:endParaRPr>
          </a:p>
          <a:p>
            <a:r>
              <a:rPr lang="en-US" sz="1600" b="1" kern="0">
                <a:latin typeface="Segoe UI Light" panose="020B0502040204020203" pitchFamily="34" charset="0"/>
                <a:cs typeface="Segoe UI Light" panose="020B0502040204020203" pitchFamily="34" charset="0"/>
              </a:rPr>
              <a:t>PowerBI Reports:</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Current Sprint Burn Up/Burn Down</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Current Sprint PBI Status Report</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Current Sprint Team Member Status Report</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Sprint Defect Report</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Feature Target Release Report</a:t>
            </a:r>
          </a:p>
          <a:p>
            <a:endParaRPr lang="en-US" sz="1600" kern="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E355D36C-2C2A-4F08-907D-7D60C1467D9A}"/>
              </a:ext>
            </a:extLst>
          </p:cNvPr>
          <p:cNvSpPr/>
          <p:nvPr/>
        </p:nvSpPr>
        <p:spPr>
          <a:xfrm>
            <a:off x="8520852" y="1823481"/>
            <a:ext cx="3115736" cy="2800767"/>
          </a:xfrm>
          <a:prstGeom prst="rect">
            <a:avLst/>
          </a:prstGeom>
        </p:spPr>
        <p:txBody>
          <a:bodyPr wrap="square">
            <a:spAutoFit/>
          </a:bodyPr>
          <a:lstStyle/>
          <a:p>
            <a:r>
              <a:rPr lang="en-US" sz="1600" b="1" kern="0">
                <a:latin typeface="Segoe UI Light" panose="020B0502040204020203" pitchFamily="34" charset="0"/>
                <a:cs typeface="Segoe UI Light" panose="020B0502040204020203" pitchFamily="34" charset="0"/>
              </a:rPr>
              <a:t>Predefined Dashboards </a:t>
            </a:r>
            <a:r>
              <a:rPr lang="en-US" sz="1600" kern="0">
                <a:latin typeface="Segoe UI Light" panose="020B0502040204020203" pitchFamily="34" charset="0"/>
                <a:cs typeface="Segoe UI Light" panose="020B0502040204020203" pitchFamily="34" charset="0"/>
              </a:rPr>
              <a:t>for monitoring:</a:t>
            </a:r>
            <a:r>
              <a:rPr lang="en-US" sz="1600" b="1" kern="0">
                <a:latin typeface="Segoe UI Light" panose="020B0502040204020203" pitchFamily="34" charset="0"/>
                <a:cs typeface="Segoe UI Light" panose="020B0502040204020203" pitchFamily="34" charset="0"/>
              </a:rPr>
              <a:t> </a:t>
            </a:r>
            <a:endParaRPr lang="en-US" sz="1600" kern="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Team Member Progress Dashboard</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Current Sprint Progress Dashboard</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Sprint Performance Dashboard</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Stakeholder Dashboard</a:t>
            </a:r>
          </a:p>
          <a:p>
            <a:pPr marL="285750" indent="-285750">
              <a:buFont typeface="Wingdings" panose="05000000000000000000" pitchFamily="2" charset="2"/>
              <a:buChar char="Ø"/>
            </a:pPr>
            <a:r>
              <a:rPr lang="en-US" sz="1600" kern="0">
                <a:latin typeface="Segoe UI Light" panose="020B0502040204020203" pitchFamily="34" charset="0"/>
                <a:cs typeface="Segoe UI Light" panose="020B0502040204020203" pitchFamily="34" charset="0"/>
              </a:rPr>
              <a:t>Program Overview Dashboard</a:t>
            </a:r>
          </a:p>
          <a:p>
            <a:pPr marL="285750" indent="-285750">
              <a:buFont typeface="Wingdings" panose="05000000000000000000" pitchFamily="2" charset="2"/>
              <a:buChar char="Ø"/>
            </a:pPr>
            <a:endParaRPr lang="en-US" sz="1600" kern="0">
              <a:latin typeface="Segoe UI Light" panose="020B0502040204020203" pitchFamily="34" charset="0"/>
              <a:cs typeface="Segoe UI Light" panose="020B0502040204020203" pitchFamily="34" charset="0"/>
            </a:endParaRPr>
          </a:p>
          <a:p>
            <a:endParaRPr lang="en-US" sz="1600" kern="0">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2583719E-6D4A-4FFC-9141-81729892ABC0}"/>
              </a:ext>
            </a:extLst>
          </p:cNvPr>
          <p:cNvCxnSpPr>
            <a:cxnSpLocks/>
          </p:cNvCxnSpPr>
          <p:nvPr/>
        </p:nvCxnSpPr>
        <p:spPr>
          <a:xfrm>
            <a:off x="4498166" y="1944000"/>
            <a:ext cx="0" cy="3254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7147C4-FC0D-4A4B-843A-E397BFC98543}"/>
              </a:ext>
            </a:extLst>
          </p:cNvPr>
          <p:cNvCxnSpPr>
            <a:cxnSpLocks/>
          </p:cNvCxnSpPr>
          <p:nvPr/>
        </p:nvCxnSpPr>
        <p:spPr>
          <a:xfrm>
            <a:off x="8208000" y="1944000"/>
            <a:ext cx="0" cy="3254416"/>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2C3B7BA-9806-4979-90CF-7DB654E86208}"/>
              </a:ext>
            </a:extLst>
          </p:cNvPr>
          <p:cNvSpPr/>
          <p:nvPr/>
        </p:nvSpPr>
        <p:spPr>
          <a:xfrm>
            <a:off x="691200" y="5201281"/>
            <a:ext cx="10675797" cy="1077218"/>
          </a:xfrm>
          <a:prstGeom prst="rect">
            <a:avLst/>
          </a:prstGeom>
        </p:spPr>
        <p:txBody>
          <a:bodyPr wrap="square">
            <a:spAutoFit/>
          </a:bodyPr>
          <a:lstStyle/>
          <a:p>
            <a:r>
              <a:rPr lang="en-US" sz="1600" kern="0">
                <a:latin typeface="Segoe UI Light" panose="020B0502040204020203" pitchFamily="34" charset="0"/>
                <a:cs typeface="Segoe UI Light" panose="020B0502040204020203" pitchFamily="34" charset="0"/>
              </a:rPr>
              <a:t>Note that the list of enhancements above is just a starting point. It will enable Azure DevOps to support your common implementation, but it is meant to evolve and be enriched by your own project experience and lessons learned.</a:t>
            </a:r>
          </a:p>
          <a:p>
            <a:r>
              <a:rPr lang="en-US" sz="1600" kern="0">
                <a:latin typeface="Segoe UI Light" panose="020B0502040204020203" pitchFamily="34" charset="0"/>
                <a:cs typeface="Segoe UI Light" panose="020B0502040204020203" pitchFamily="34" charset="0"/>
              </a:rPr>
              <a:t>The PT can be made available in Azure DevOps organization by using Modern Engineering Self-Service Portal (messp.Avanade.com).</a:t>
            </a:r>
          </a:p>
        </p:txBody>
      </p:sp>
    </p:spTree>
    <p:extLst>
      <p:ext uri="{BB962C8B-B14F-4D97-AF65-F5344CB8AC3E}">
        <p14:creationId xmlns:p14="http://schemas.microsoft.com/office/powerpoint/2010/main" val="1484632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B3523BC-35AB-4404-91D8-FDF5AA32F01E}"/>
              </a:ext>
            </a:extLst>
          </p:cNvPr>
          <p:cNvSpPr txBox="1"/>
          <p:nvPr/>
        </p:nvSpPr>
        <p:spPr>
          <a:xfrm>
            <a:off x="690562" y="1964144"/>
            <a:ext cx="6323423" cy="3599528"/>
          </a:xfrm>
          <a:prstGeom prst="rect">
            <a:avLst/>
          </a:prstGeom>
        </p:spPr>
        <p:txBody>
          <a:bodyPr vert="horz" lIns="91440" tIns="45720" rIns="91440" bIns="45720" rtlCol="0">
            <a:normAutofit/>
          </a:bodyPr>
          <a:lstStyle/>
          <a:p>
            <a:pPr>
              <a:lnSpc>
                <a:spcPct val="90000"/>
              </a:lnSpc>
              <a:spcAft>
                <a:spcPts val="600"/>
              </a:spcAft>
              <a:buFont typeface="Arial"/>
            </a:pPr>
            <a:r>
              <a:rPr lang="en-US" sz="1700">
                <a:latin typeface="Segoe UI Light" charset="0"/>
                <a:cs typeface="Segoe UI Light" charset="0"/>
              </a:rPr>
              <a:t>Let us explore ADF guidance: The user guide </a:t>
            </a:r>
            <a:r>
              <a:rPr lang="en-US" sz="1700">
                <a:latin typeface="Segoe UI Light" charset="0"/>
                <a:cs typeface="Segoe UI Light" charset="0"/>
                <a:hlinkClick r:id="rId3"/>
              </a:rPr>
              <a:t>Scrum+ Process Template - User Guide - Avanade Delivery Framework (ADF)</a:t>
            </a:r>
            <a:endParaRPr lang="en-US" sz="1700">
              <a:latin typeface="Segoe UI Light" charset="0"/>
              <a:cs typeface="Segoe UI Light" charset="0"/>
            </a:endParaRPr>
          </a:p>
          <a:p>
            <a:pPr>
              <a:lnSpc>
                <a:spcPct val="90000"/>
              </a:lnSpc>
              <a:spcAft>
                <a:spcPts val="600"/>
              </a:spcAft>
              <a:buFont typeface="Arial"/>
            </a:pPr>
            <a:endParaRPr lang="en-US" sz="1700">
              <a:latin typeface="Segoe UI Light" charset="0"/>
              <a:cs typeface="Segoe UI Light" charset="0"/>
            </a:endParaRPr>
          </a:p>
          <a:p>
            <a:pPr marL="285750" indent="-285750">
              <a:lnSpc>
                <a:spcPct val="90000"/>
              </a:lnSpc>
              <a:spcAft>
                <a:spcPts val="600"/>
              </a:spcAft>
              <a:buFont typeface="Arial"/>
              <a:buChar char="-"/>
            </a:pPr>
            <a:r>
              <a:rPr lang="en-US" sz="1700">
                <a:latin typeface="Segoe UI Light" charset="0"/>
                <a:cs typeface="Segoe UI Light" charset="0"/>
              </a:rPr>
              <a:t>Azure DevOps is the recommended toolset for managing and tracking all projects using Agile approach</a:t>
            </a:r>
          </a:p>
          <a:p>
            <a:pPr marL="285750" indent="-285750">
              <a:lnSpc>
                <a:spcPct val="90000"/>
              </a:lnSpc>
              <a:spcAft>
                <a:spcPts val="600"/>
              </a:spcAft>
              <a:buFont typeface="Arial"/>
              <a:buChar char="-"/>
            </a:pPr>
            <a:r>
              <a:rPr lang="en-US" sz="1700">
                <a:latin typeface="Segoe UI Light" charset="0"/>
                <a:cs typeface="Segoe UI Light" charset="0"/>
              </a:rPr>
              <a:t>The ME Mobilization Service is a cost-effective end to end solution to Mobilize an Azure for DevOps Project with Avanade Scrum+ Process Template through the ME Team.</a:t>
            </a:r>
          </a:p>
          <a:p>
            <a:pPr marL="742950" lvl="1" indent="-285750">
              <a:lnSpc>
                <a:spcPct val="90000"/>
              </a:lnSpc>
              <a:spcAft>
                <a:spcPts val="600"/>
              </a:spcAft>
              <a:buFont typeface="Arial"/>
              <a:buChar char="-"/>
            </a:pPr>
            <a:r>
              <a:rPr lang="en-US" sz="1700">
                <a:latin typeface="Segoe UI Light" charset="0"/>
                <a:cs typeface="Segoe UI Light" charset="0"/>
              </a:rPr>
              <a:t>Step 1: Prerequisites/ Things to Consider</a:t>
            </a:r>
          </a:p>
          <a:p>
            <a:pPr marL="742950" lvl="1" indent="-285750">
              <a:lnSpc>
                <a:spcPct val="90000"/>
              </a:lnSpc>
              <a:spcAft>
                <a:spcPts val="600"/>
              </a:spcAft>
              <a:buFont typeface="Arial"/>
              <a:buChar char="-"/>
            </a:pPr>
            <a:r>
              <a:rPr lang="en-US" sz="1700">
                <a:latin typeface="Segoe UI Light" charset="0"/>
                <a:cs typeface="Segoe UI Light" charset="0"/>
              </a:rPr>
              <a:t>Step 2: Self Service Portal (Project Provisioning with Scrum+ Process Template) </a:t>
            </a:r>
          </a:p>
          <a:p>
            <a:pPr marL="742950" lvl="1" indent="-285750">
              <a:lnSpc>
                <a:spcPct val="90000"/>
              </a:lnSpc>
              <a:spcAft>
                <a:spcPts val="600"/>
              </a:spcAft>
              <a:buFont typeface="Arial"/>
              <a:buChar char="-"/>
            </a:pPr>
            <a:r>
              <a:rPr lang="en-US" sz="1700">
                <a:latin typeface="Segoe UI Light" charset="0"/>
                <a:cs typeface="Segoe UI Light" charset="0"/>
              </a:rPr>
              <a:t>Step3: Other Configuration</a:t>
            </a:r>
          </a:p>
          <a:p>
            <a:pPr>
              <a:lnSpc>
                <a:spcPct val="90000"/>
              </a:lnSpc>
              <a:spcAft>
                <a:spcPts val="600"/>
              </a:spcAft>
              <a:buFont typeface="Arial"/>
            </a:pPr>
            <a:endParaRPr lang="en-US" sz="1700">
              <a:latin typeface="Segoe UI Light" charset="0"/>
              <a:cs typeface="Segoe UI Light" charset="0"/>
            </a:endParaRPr>
          </a:p>
          <a:p>
            <a:pPr>
              <a:lnSpc>
                <a:spcPct val="90000"/>
              </a:lnSpc>
              <a:spcAft>
                <a:spcPts val="600"/>
              </a:spcAft>
              <a:buFont typeface="Arial"/>
            </a:pPr>
            <a:endParaRPr lang="en-US" sz="1700">
              <a:latin typeface="Segoe UI Light" charset="0"/>
              <a:cs typeface="Segoe UI Light" charset="0"/>
            </a:endParaRPr>
          </a:p>
        </p:txBody>
      </p:sp>
      <p:sp>
        <p:nvSpPr>
          <p:cNvPr id="6" name="Title 5">
            <a:extLst>
              <a:ext uri="{FF2B5EF4-FFF2-40B4-BE49-F238E27FC236}">
                <a16:creationId xmlns:a16="http://schemas.microsoft.com/office/drawing/2014/main" id="{365C347B-5CED-4A22-948B-7583BEA5F124}"/>
              </a:ext>
            </a:extLst>
          </p:cNvPr>
          <p:cNvSpPr>
            <a:spLocks noGrp="1"/>
          </p:cNvSpPr>
          <p:nvPr>
            <p:ph type="title"/>
          </p:nvPr>
        </p:nvSpPr>
        <p:spPr>
          <a:xfrm>
            <a:off x="690562" y="390719"/>
            <a:ext cx="6323423" cy="1080000"/>
          </a:xfrm>
        </p:spPr>
        <p:txBody>
          <a:bodyPr vert="horz" lIns="91440" tIns="45720" rIns="91440" bIns="45720" rtlCol="0" anchor="t">
            <a:normAutofit/>
          </a:bodyPr>
          <a:lstStyle/>
          <a:p>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Avanade Scrum Plus Process Template v1.0</a:t>
            </a:r>
          </a:p>
        </p:txBody>
      </p:sp>
    </p:spTree>
    <p:extLst>
      <p:ext uri="{BB962C8B-B14F-4D97-AF65-F5344CB8AC3E}">
        <p14:creationId xmlns:p14="http://schemas.microsoft.com/office/powerpoint/2010/main" val="6711745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9483A-86D0-4A70-8B23-F9352E227611}"/>
              </a:ext>
            </a:extLst>
          </p:cNvPr>
          <p:cNvSpPr>
            <a:spLocks noGrp="1"/>
          </p:cNvSpPr>
          <p:nvPr>
            <p:ph idx="1"/>
          </p:nvPr>
        </p:nvSpPr>
        <p:spPr/>
        <p:txBody>
          <a:bodyPr/>
          <a:lstStyle/>
          <a:p>
            <a:r>
              <a:rPr lang="fr-FR"/>
              <a:t>Let us explore Microsoft documentation: Key areas of </a:t>
            </a:r>
            <a:r>
              <a:rPr lang="fr-FR">
                <a:hlinkClick r:id="rId2"/>
              </a:rPr>
              <a:t>Azure </a:t>
            </a:r>
            <a:r>
              <a:rPr lang="fr-FR" err="1">
                <a:hlinkClick r:id="rId2"/>
              </a:rPr>
              <a:t>Boards</a:t>
            </a:r>
            <a:r>
              <a:rPr lang="fr-FR">
                <a:hlinkClick r:id="rId2"/>
              </a:rPr>
              <a:t> documentation | Microsoft Docs</a:t>
            </a:r>
            <a:endParaRPr lang="en-CA"/>
          </a:p>
          <a:p>
            <a:pPr marL="342900" indent="-342900">
              <a:buFont typeface="Arial" panose="020B0604020202020204" pitchFamily="34" charset="0"/>
              <a:buChar char="•"/>
            </a:pPr>
            <a:r>
              <a:rPr lang="en-US">
                <a:hlinkClick r:id="rId3"/>
              </a:rPr>
              <a:t>What is Azure Boards</a:t>
            </a:r>
            <a:endParaRPr lang="en-US"/>
          </a:p>
          <a:p>
            <a:pPr marL="342900" indent="-342900">
              <a:buFont typeface="Arial" panose="020B0604020202020204" pitchFamily="34" charset="0"/>
              <a:buChar char="•"/>
            </a:pPr>
            <a:r>
              <a:rPr lang="en-US">
                <a:hlinkClick r:id="rId4"/>
              </a:rPr>
              <a:t>Implement Scrum, track work in sprints - Azure Boards | Microsoft Docs</a:t>
            </a:r>
            <a:r>
              <a:rPr lang="en-US"/>
              <a:t> </a:t>
            </a:r>
          </a:p>
          <a:p>
            <a:pPr marL="342900" indent="-342900">
              <a:buFont typeface="Arial" panose="020B0604020202020204" pitchFamily="34" charset="0"/>
              <a:buChar char="•"/>
            </a:pPr>
            <a:r>
              <a:rPr lang="en-US">
                <a:hlinkClick r:id="rId5"/>
              </a:rPr>
              <a:t>Review team delivery plans - Azure Boards | Microsoft Docs</a:t>
            </a:r>
            <a:endParaRPr lang="en-US"/>
          </a:p>
          <a:p>
            <a:pPr marL="342900" indent="-342900">
              <a:buFont typeface="Arial" panose="020B0604020202020204" pitchFamily="34" charset="0"/>
              <a:buChar char="•"/>
            </a:pPr>
            <a:r>
              <a:rPr lang="en-CA">
                <a:hlinkClick r:id="rId6"/>
              </a:rPr>
              <a:t>Portfolio management - Azure Boards | Microsoft Docs</a:t>
            </a:r>
            <a:endParaRPr lang="en-CA" b="0" i="0" u="none" strike="noStrike">
              <a:effectLst/>
              <a:latin typeface="Segoe UI Light" panose="020B0502040204020203" pitchFamily="34" charset="0"/>
              <a:cs typeface="Segoe UI Light" panose="020B0502040204020203" pitchFamily="34" charset="0"/>
              <a:hlinkClick r:id="rId7"/>
            </a:endParaRPr>
          </a:p>
          <a:p>
            <a:pPr marL="342900" indent="-342900">
              <a:buFont typeface="Arial" panose="020B0604020202020204" pitchFamily="34" charset="0"/>
              <a:buChar char="•"/>
            </a:pPr>
            <a:r>
              <a:rPr lang="en-CA" b="0" i="0" u="none" strike="noStrike">
                <a:effectLst/>
                <a:latin typeface="Segoe UI Light" panose="020B0502040204020203" pitchFamily="34" charset="0"/>
                <a:cs typeface="Segoe UI Light" panose="020B0502040204020203" pitchFamily="34" charset="0"/>
                <a:hlinkClick r:id="rId7"/>
              </a:rPr>
              <a:t>Implement Scaled Agile Framework®</a:t>
            </a:r>
            <a:endParaRPr lang="en-US">
              <a:latin typeface="Segoe UI Light" panose="020B0502040204020203" pitchFamily="34" charset="0"/>
              <a:cs typeface="Segoe UI Light" panose="020B0502040204020203" pitchFamily="34" charset="0"/>
              <a:hlinkClick r:id="rId8"/>
            </a:endParaRPr>
          </a:p>
          <a:p>
            <a:pPr marL="342900" indent="-342900">
              <a:buFont typeface="Arial" panose="020B0604020202020204" pitchFamily="34" charset="0"/>
              <a:buChar char="•"/>
            </a:pPr>
            <a:r>
              <a:rPr lang="en-US">
                <a:hlinkClick r:id="rId8"/>
              </a:rPr>
              <a:t>Display rollup columns that show progress, counts, or totals - Azure Boards | Microsoft Docs</a:t>
            </a:r>
            <a:endParaRPr lang="en-CA"/>
          </a:p>
        </p:txBody>
      </p:sp>
      <p:sp>
        <p:nvSpPr>
          <p:cNvPr id="3" name="Title 2">
            <a:extLst>
              <a:ext uri="{FF2B5EF4-FFF2-40B4-BE49-F238E27FC236}">
                <a16:creationId xmlns:a16="http://schemas.microsoft.com/office/drawing/2014/main" id="{69D54E47-8585-412B-AA40-A7962165DE85}"/>
              </a:ext>
            </a:extLst>
          </p:cNvPr>
          <p:cNvSpPr>
            <a:spLocks noGrp="1"/>
          </p:cNvSpPr>
          <p:nvPr>
            <p:ph type="title"/>
          </p:nvPr>
        </p:nvSpPr>
        <p:spPr/>
        <p:txBody>
          <a:bodyPr/>
          <a:lstStyle/>
          <a:p>
            <a:r>
              <a:rPr lang="en-US"/>
              <a:t>Azure Boards</a:t>
            </a:r>
            <a:br>
              <a:rPr lang="en-US"/>
            </a:br>
            <a:endParaRPr lang="en-CA"/>
          </a:p>
        </p:txBody>
      </p:sp>
    </p:spTree>
    <p:extLst>
      <p:ext uri="{BB962C8B-B14F-4D97-AF65-F5344CB8AC3E}">
        <p14:creationId xmlns:p14="http://schemas.microsoft.com/office/powerpoint/2010/main" val="29249099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678D7-52E7-4554-81DE-CD6EFC4AB6AB}"/>
              </a:ext>
            </a:extLst>
          </p:cNvPr>
          <p:cNvSpPr>
            <a:spLocks noGrp="1"/>
          </p:cNvSpPr>
          <p:nvPr>
            <p:ph type="body" sz="quarter" idx="10"/>
          </p:nvPr>
        </p:nvSpPr>
        <p:spPr/>
        <p:txBody>
          <a:bodyPr/>
          <a:lstStyle/>
          <a:p>
            <a:r>
              <a:rPr lang="en-US"/>
              <a:t>Security in DevOps</a:t>
            </a:r>
            <a:endParaRPr lang="en-CA"/>
          </a:p>
        </p:txBody>
      </p:sp>
      <p:sp>
        <p:nvSpPr>
          <p:cNvPr id="3" name="Text Placeholder 2">
            <a:extLst>
              <a:ext uri="{FF2B5EF4-FFF2-40B4-BE49-F238E27FC236}">
                <a16:creationId xmlns:a16="http://schemas.microsoft.com/office/drawing/2014/main" id="{E18FA3D8-72F7-458D-A6FA-DA63231B500A}"/>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9571817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909758C-A58D-4151-85C8-EA86D45D58C2}"/>
              </a:ext>
            </a:extLst>
          </p:cNvPr>
          <p:cNvGraphicFramePr>
            <a:graphicFrameLocks noGrp="1"/>
          </p:cNvGraphicFramePr>
          <p:nvPr>
            <p:ph idx="1"/>
          </p:nvPr>
        </p:nvGraphicFramePr>
        <p:xfrm>
          <a:off x="-91613" y="1158874"/>
          <a:ext cx="11418375" cy="5197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A31C8350-B6FF-4266-9E8C-114D0B6F1949}"/>
              </a:ext>
            </a:extLst>
          </p:cNvPr>
          <p:cNvSpPr>
            <a:spLocks noGrp="1"/>
          </p:cNvSpPr>
          <p:nvPr>
            <p:ph type="title"/>
          </p:nvPr>
        </p:nvSpPr>
        <p:spPr/>
        <p:txBody>
          <a:bodyPr/>
          <a:lstStyle/>
          <a:p>
            <a:r>
              <a:rPr lang="en-US"/>
              <a:t>Security as an end-to-end practice</a:t>
            </a:r>
            <a:endParaRPr lang="en-GB"/>
          </a:p>
        </p:txBody>
      </p:sp>
    </p:spTree>
    <p:extLst>
      <p:ext uri="{BB962C8B-B14F-4D97-AF65-F5344CB8AC3E}">
        <p14:creationId xmlns:p14="http://schemas.microsoft.com/office/powerpoint/2010/main" val="28200100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39073-676B-4AF3-9E0A-631DB64B4A68}"/>
              </a:ext>
            </a:extLst>
          </p:cNvPr>
          <p:cNvSpPr>
            <a:spLocks noGrp="1"/>
          </p:cNvSpPr>
          <p:nvPr>
            <p:ph idx="1"/>
          </p:nvPr>
        </p:nvSpPr>
        <p:spPr/>
        <p:txBody>
          <a:bodyPr/>
          <a:lstStyle/>
          <a:p>
            <a:pPr marL="342900" indent="-342900">
              <a:buFont typeface="Arial" panose="020B0604020202020204" pitchFamily="34" charset="0"/>
              <a:buChar char="•"/>
            </a:pPr>
            <a:r>
              <a:rPr lang="en-US"/>
              <a:t>As team, we all are accountable for security of solution we develop</a:t>
            </a:r>
          </a:p>
          <a:p>
            <a:pPr marL="342900" indent="-342900">
              <a:buFont typeface="Arial" panose="020B0604020202020204" pitchFamily="34" charset="0"/>
              <a:buChar char="•"/>
            </a:pPr>
            <a:r>
              <a:rPr lang="en-GB"/>
              <a:t>Each line of code and each step of the development lifecycle contributes to the overall security of a solution</a:t>
            </a:r>
          </a:p>
          <a:p>
            <a:pPr marL="342900" indent="-342900">
              <a:buFont typeface="Arial" panose="020B0604020202020204" pitchFamily="34" charset="0"/>
              <a:buChar char="•"/>
            </a:pPr>
            <a:r>
              <a:rPr lang="en-US"/>
              <a:t>Code securely by design. For example, implement security in code, don’t assume anyone calling API will have access to perform that operation or can access the data</a:t>
            </a:r>
          </a:p>
          <a:p>
            <a:pPr marL="342900" indent="-342900">
              <a:buFont typeface="Arial" panose="020B0604020202020204" pitchFamily="34" charset="0"/>
              <a:buChar char="•"/>
            </a:pPr>
            <a:r>
              <a:rPr lang="en-US"/>
              <a:t>Don’t store secrets in code repository. Once in, they are indexed and available in history. Use Key Vault</a:t>
            </a:r>
          </a:p>
          <a:p>
            <a:pPr marL="342900" indent="-342900">
              <a:buFont typeface="Arial" panose="020B0604020202020204" pitchFamily="34" charset="0"/>
              <a:buChar char="•"/>
            </a:pPr>
            <a:r>
              <a:rPr lang="en-US"/>
              <a:t>Choose dependencies carefully. Make sure they are safe</a:t>
            </a:r>
          </a:p>
          <a:p>
            <a:pPr marL="342900" indent="-342900">
              <a:buFont typeface="Arial" panose="020B0604020202020204" pitchFamily="34" charset="0"/>
              <a:buChar char="•"/>
            </a:pPr>
            <a:r>
              <a:rPr lang="en-US"/>
              <a:t>Automate infrastructure creation and implement security configuration as part of it</a:t>
            </a:r>
          </a:p>
          <a:p>
            <a:pPr marL="342900" indent="-342900">
              <a:buFont typeface="Arial" panose="020B0604020202020204" pitchFamily="34" charset="0"/>
              <a:buChar char="•"/>
            </a:pPr>
            <a:r>
              <a:rPr lang="en-US"/>
              <a:t>Know our security </a:t>
            </a:r>
            <a:r>
              <a:rPr lang="en-US">
                <a:hlinkClick r:id="rId2"/>
              </a:rPr>
              <a:t>Policy 56 </a:t>
            </a:r>
            <a:r>
              <a:rPr lang="en-US"/>
              <a:t>and </a:t>
            </a:r>
            <a:r>
              <a:rPr lang="en-US">
                <a:hlinkClick r:id="rId3"/>
              </a:rPr>
              <a:t>Application Scanning Service - Home (sharepoint.com)</a:t>
            </a:r>
            <a:endParaRPr lang="en-US"/>
          </a:p>
          <a:p>
            <a:pPr marL="342900" indent="-342900">
              <a:buFont typeface="Arial" panose="020B0604020202020204" pitchFamily="34" charset="0"/>
              <a:buChar char="•"/>
            </a:pPr>
            <a:r>
              <a:rPr lang="en-US"/>
              <a:t>Leverage tools such as SonarQube, </a:t>
            </a:r>
            <a:r>
              <a:rPr lang="en-US" err="1"/>
              <a:t>WhiteSource</a:t>
            </a:r>
            <a:r>
              <a:rPr lang="en-US"/>
              <a:t>, GitHub Advanced security to scan for vulnerabilities, code smells </a:t>
            </a:r>
          </a:p>
          <a:p>
            <a:pPr marL="1028700" lvl="1"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CA"/>
          </a:p>
        </p:txBody>
      </p:sp>
      <p:sp>
        <p:nvSpPr>
          <p:cNvPr id="3" name="Title 2">
            <a:extLst>
              <a:ext uri="{FF2B5EF4-FFF2-40B4-BE49-F238E27FC236}">
                <a16:creationId xmlns:a16="http://schemas.microsoft.com/office/drawing/2014/main" id="{0B7D2C48-B29F-4BA1-912F-3D280141BCE5}"/>
              </a:ext>
            </a:extLst>
          </p:cNvPr>
          <p:cNvSpPr>
            <a:spLocks noGrp="1"/>
          </p:cNvSpPr>
          <p:nvPr>
            <p:ph type="title"/>
          </p:nvPr>
        </p:nvSpPr>
        <p:spPr/>
        <p:txBody>
          <a:bodyPr/>
          <a:lstStyle/>
          <a:p>
            <a:r>
              <a:rPr lang="en-GB"/>
              <a:t>Security is a shared responsibility</a:t>
            </a:r>
            <a:endParaRPr lang="en-CA"/>
          </a:p>
        </p:txBody>
      </p:sp>
    </p:spTree>
    <p:extLst>
      <p:ext uri="{BB962C8B-B14F-4D97-AF65-F5344CB8AC3E}">
        <p14:creationId xmlns:p14="http://schemas.microsoft.com/office/powerpoint/2010/main" val="1604276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E48261-2522-4842-9C9B-73582546F1BD}"/>
              </a:ext>
            </a:extLst>
          </p:cNvPr>
          <p:cNvSpPr>
            <a:spLocks noGrp="1"/>
          </p:cNvSpPr>
          <p:nvPr>
            <p:ph type="sldNum" sz="quarter" idx="12"/>
          </p:nvPr>
        </p:nvSpPr>
        <p:spPr>
          <a:xfrm>
            <a:off x="11231207" y="6356350"/>
            <a:ext cx="495656" cy="365125"/>
          </a:xfrm>
          <a:prstGeom prst="rect">
            <a:avLst/>
          </a:prstGeom>
        </p:spPr>
        <p:txBody>
          <a:bodyPr anchor="ctr">
            <a:normAutofit/>
          </a:bodyP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47DB54-D037-B84F-B6F1-2E8DA40D09AD}" type="slidenum">
              <a:rPr lang="en-US" smtClean="0"/>
              <a:pPr>
                <a:spcAft>
                  <a:spcPts val="600"/>
                </a:spcAft>
              </a:pPr>
              <a:t>16</a:t>
            </a:fld>
            <a:endParaRPr lang="en-US"/>
          </a:p>
        </p:txBody>
      </p:sp>
      <p:pic>
        <p:nvPicPr>
          <p:cNvPr id="7" name="Content Placeholder 6" descr="A screenshot of a cell phone&#10;&#10;Description automatically generated">
            <a:extLst>
              <a:ext uri="{FF2B5EF4-FFF2-40B4-BE49-F238E27FC236}">
                <a16:creationId xmlns:a16="http://schemas.microsoft.com/office/drawing/2014/main" id="{0317EF1A-870C-48CD-BE3C-0FAC3BCA6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977" y="1865350"/>
            <a:ext cx="9290515" cy="2539408"/>
          </a:xfrm>
        </p:spPr>
      </p:pic>
      <p:sp>
        <p:nvSpPr>
          <p:cNvPr id="5" name="Title 4">
            <a:extLst>
              <a:ext uri="{FF2B5EF4-FFF2-40B4-BE49-F238E27FC236}">
                <a16:creationId xmlns:a16="http://schemas.microsoft.com/office/drawing/2014/main" id="{C54A1E2A-B7FE-46F9-84A4-99FAF3C62135}"/>
              </a:ext>
            </a:extLst>
          </p:cNvPr>
          <p:cNvSpPr>
            <a:spLocks noGrp="1"/>
          </p:cNvSpPr>
          <p:nvPr>
            <p:ph type="title"/>
          </p:nvPr>
        </p:nvSpPr>
        <p:spPr>
          <a:xfrm>
            <a:off x="960792" y="390719"/>
            <a:ext cx="10270415" cy="998344"/>
          </a:xfrm>
        </p:spPr>
        <p:txBody>
          <a:bodyPr anchor="t">
            <a:normAutofit/>
          </a:bodyPr>
          <a:lstStyle/>
          <a:p>
            <a:r>
              <a:rPr lang="en-US"/>
              <a:t>Policy 56: Static Code Scan Requirement</a:t>
            </a:r>
          </a:p>
        </p:txBody>
      </p:sp>
    </p:spTree>
    <p:extLst>
      <p:ext uri="{BB962C8B-B14F-4D97-AF65-F5344CB8AC3E}">
        <p14:creationId xmlns:p14="http://schemas.microsoft.com/office/powerpoint/2010/main" val="1713006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17</a:t>
            </a:fld>
            <a:endParaRPr lang="en-US"/>
          </a:p>
        </p:txBody>
      </p:sp>
      <p:sp>
        <p:nvSpPr>
          <p:cNvPr id="13" name="Title 1"/>
          <p:cNvSpPr txBox="1"/>
          <p:nvPr/>
        </p:nvSpPr>
        <p:spPr>
          <a:xfrm>
            <a:off x="1023538" y="273347"/>
            <a:ext cx="4976919" cy="19943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28800">
              <a:lnSpc>
                <a:spcPct val="90000"/>
              </a:lnSpc>
              <a:defRPr sz="3700">
                <a:solidFill>
                  <a:srgbClr val="E7E6E6"/>
                </a:solidFill>
                <a:latin typeface="Segoe UI Light"/>
                <a:ea typeface="Segoe UI Light"/>
                <a:cs typeface="Segoe UI Light"/>
                <a:sym typeface="Segoe UI Light"/>
              </a:defRPr>
            </a:lvl1pPr>
          </a:lstStyle>
          <a:p>
            <a:r>
              <a:rPr lang="en-CA" sz="4800">
                <a:solidFill>
                  <a:schemeClr val="tx2"/>
                </a:solidFill>
              </a:rPr>
              <a:t>Avanade’s Tool for Scanning Applications</a:t>
            </a:r>
            <a:endParaRPr sz="4800">
              <a:solidFill>
                <a:schemeClr val="tx2"/>
              </a:solidFill>
            </a:endParaRPr>
          </a:p>
        </p:txBody>
      </p:sp>
      <p:sp>
        <p:nvSpPr>
          <p:cNvPr id="16" name="Subtitle 2"/>
          <p:cNvSpPr txBox="1"/>
          <p:nvPr/>
        </p:nvSpPr>
        <p:spPr>
          <a:xfrm>
            <a:off x="1023538" y="3975720"/>
            <a:ext cx="6240862" cy="1363485"/>
          </a:xfrm>
          <a:prstGeom prst="rect">
            <a:avLst/>
          </a:prstGeom>
          <a:ln w="12700">
            <a:miter lim="400000"/>
          </a:ln>
          <a:extLst>
            <a:ext uri="{C572A759-6A51-4108-AA02-DFA0A04FC94B}">
              <ma14:wrappingTextBoxFlag xmlns:ma14="http://schemas.microsoft.com/office/mac/drawingml/2011/main" xmlns="" val="1"/>
            </a:ext>
          </a:extLst>
        </p:spPr>
        <p:txBody>
          <a:bodyPr wrap="square" lIns="54373" tIns="54373" rIns="54373" bIns="54373">
            <a:spAutoFit/>
          </a:bodyPr>
          <a:lstStyle>
            <a:lvl1pPr defTabSz="1087437">
              <a:lnSpc>
                <a:spcPct val="90000"/>
              </a:lnSpc>
              <a:spcBef>
                <a:spcPts val="2000"/>
              </a:spcBef>
              <a:defRPr sz="1200">
                <a:latin typeface="+mn-lt"/>
                <a:ea typeface="+mn-ea"/>
                <a:cs typeface="+mn-cs"/>
                <a:sym typeface="Helvetica"/>
              </a:defRPr>
            </a:lvl1pPr>
          </a:lstStyle>
          <a:p>
            <a:r>
              <a:rPr lang="en-US" sz="2400">
                <a:latin typeface="Segoe UI Light" charset="0"/>
                <a:ea typeface="Segoe UI Light" charset="0"/>
                <a:cs typeface="Segoe UI Light" charset="0"/>
              </a:rPr>
              <a:t>Fortify on Demand </a:t>
            </a:r>
          </a:p>
          <a:p>
            <a:r>
              <a:rPr lang="en-US" sz="2400">
                <a:latin typeface="Segoe UI Light" charset="0"/>
                <a:ea typeface="Segoe UI Light" charset="0"/>
                <a:cs typeface="Segoe UI Light" charset="0"/>
              </a:rPr>
              <a:t>Application security as a service with security testing, vulnerability management and support </a:t>
            </a:r>
          </a:p>
        </p:txBody>
      </p:sp>
      <p:sp>
        <p:nvSpPr>
          <p:cNvPr id="12" name="Rectangle 11">
            <a:extLst>
              <a:ext uri="{FF2B5EF4-FFF2-40B4-BE49-F238E27FC236}">
                <a16:creationId xmlns:a16="http://schemas.microsoft.com/office/drawing/2014/main" id="{3E064182-08C2-4BD8-A46F-7C23B7DED1DE}"/>
              </a:ext>
            </a:extLst>
          </p:cNvPr>
          <p:cNvSpPr/>
          <p:nvPr/>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C639F75-06AF-4198-8922-41CA64F53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254" y="136524"/>
            <a:ext cx="6239746" cy="3460115"/>
          </a:xfrm>
          <a:prstGeom prst="rect">
            <a:avLst/>
          </a:prstGeom>
        </p:spPr>
      </p:pic>
      <p:pic>
        <p:nvPicPr>
          <p:cNvPr id="9" name="Graphic 8">
            <a:extLst>
              <a:ext uri="{FF2B5EF4-FFF2-40B4-BE49-F238E27FC236}">
                <a16:creationId xmlns:a16="http://schemas.microsoft.com/office/drawing/2014/main" id="{57423557-FFC2-4D99-8F8A-EABD16090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538" y="2646820"/>
            <a:ext cx="3478793" cy="844281"/>
          </a:xfrm>
          <a:prstGeom prst="rect">
            <a:avLst/>
          </a:prstGeom>
        </p:spPr>
      </p:pic>
    </p:spTree>
    <p:extLst>
      <p:ext uri="{BB962C8B-B14F-4D97-AF65-F5344CB8AC3E}">
        <p14:creationId xmlns:p14="http://schemas.microsoft.com/office/powerpoint/2010/main" val="23511514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ACEE0-CADE-4F77-9D61-30B6866540C8}"/>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18</a:t>
            </a:fld>
            <a:endParaRPr lang="en-US"/>
          </a:p>
        </p:txBody>
      </p:sp>
      <p:sp>
        <p:nvSpPr>
          <p:cNvPr id="2" name="Content Placeholder 1">
            <a:extLst>
              <a:ext uri="{FF2B5EF4-FFF2-40B4-BE49-F238E27FC236}">
                <a16:creationId xmlns:a16="http://schemas.microsoft.com/office/drawing/2014/main" id="{C7B2B270-B36B-4985-A0B7-7E9DFE73325B}"/>
              </a:ext>
            </a:extLst>
          </p:cNvPr>
          <p:cNvSpPr>
            <a:spLocks noGrp="1"/>
          </p:cNvSpPr>
          <p:nvPr>
            <p:ph idx="1"/>
          </p:nvPr>
        </p:nvSpPr>
        <p:spPr>
          <a:xfrm>
            <a:off x="960792" y="1389063"/>
            <a:ext cx="10270415" cy="4486275"/>
          </a:xfrm>
        </p:spPr>
        <p:txBody>
          <a:bodyPr/>
          <a:lstStyle/>
          <a:p>
            <a:pPr algn="l" rtl="0" fontAlgn="base"/>
            <a:r>
              <a:rPr lang="en-US" sz="1800" b="1"/>
              <a:t>​Scan Types:​</a:t>
            </a:r>
          </a:p>
          <a:p>
            <a:pPr algn="l" rtl="0" fontAlgn="base">
              <a:buFont typeface="Arial" panose="020B0604020202020204" pitchFamily="34" charset="0"/>
              <a:buChar char="•"/>
            </a:pPr>
            <a:r>
              <a:rPr lang="en-US" sz="1800"/>
              <a:t>Static Application Security Testing for Code (SAST)​</a:t>
            </a:r>
          </a:p>
          <a:p>
            <a:pPr algn="l" rtl="0" fontAlgn="base">
              <a:buFont typeface="Arial" panose="020B0604020202020204" pitchFamily="34" charset="0"/>
              <a:buChar char="•"/>
            </a:pPr>
            <a:r>
              <a:rPr lang="en-US" sz="1800"/>
              <a:t>Dynamic Application Security Testing for Websites (DAST)​</a:t>
            </a:r>
          </a:p>
          <a:p>
            <a:pPr algn="l" rtl="0" fontAlgn="base">
              <a:buFont typeface="Arial" panose="020B0604020202020204" pitchFamily="34" charset="0"/>
              <a:buChar char="•"/>
            </a:pPr>
            <a:r>
              <a:rPr lang="en-US" sz="1800"/>
              <a:t>Mobile Application Security Testing for Mobile Applications (MAST)​</a:t>
            </a:r>
          </a:p>
          <a:p>
            <a:pPr algn="l" rtl="0" fontAlgn="base"/>
            <a:endParaRPr lang="en-US" sz="1800"/>
          </a:p>
          <a:p>
            <a:pPr algn="l" rtl="0" fontAlgn="base"/>
            <a:r>
              <a:rPr lang="en-US" sz="1800" b="1"/>
              <a:t>Advanced Services :​</a:t>
            </a:r>
          </a:p>
          <a:p>
            <a:pPr algn="l" rtl="0" fontAlgn="base">
              <a:buFont typeface="Arial" panose="020B0604020202020204" pitchFamily="34" charset="0"/>
              <a:buChar char="•"/>
            </a:pPr>
            <a:r>
              <a:rPr lang="en-US" sz="1800"/>
              <a:t>Security Assistant (SA) - It provides a real time, as you type code, security analysis and results. It provides structural and configuration analyzers which are purpose built for speed and efficiency to power our most instantaneous security feedback tool​</a:t>
            </a:r>
          </a:p>
          <a:p>
            <a:pPr algn="l" rtl="0" fontAlgn="base">
              <a:buFont typeface="Arial" panose="020B0604020202020204" pitchFamily="34" charset="0"/>
              <a:buChar char="•"/>
            </a:pPr>
            <a:r>
              <a:rPr lang="en-US" sz="1800"/>
              <a:t>Source Code analyzer (SCA) - It is a static application security testing (SAST) offering used by development groups and security professionals to analyze the source code for security vulnerabilities. It reviews code and helps developers identify, prioritize, and resolve issues with less effort and in less time.​</a:t>
            </a:r>
          </a:p>
          <a:p>
            <a:pPr algn="l" rtl="0" fontAlgn="base">
              <a:buFont typeface="Arial" panose="020B0604020202020204" pitchFamily="34" charset="0"/>
              <a:buChar char="•"/>
            </a:pPr>
            <a:r>
              <a:rPr lang="en-US" sz="1800"/>
              <a:t>IDE plugins for Automated scans</a:t>
            </a:r>
          </a:p>
          <a:p>
            <a:endParaRPr lang="en-US"/>
          </a:p>
        </p:txBody>
      </p:sp>
      <p:sp>
        <p:nvSpPr>
          <p:cNvPr id="5" name="Title 4">
            <a:extLst>
              <a:ext uri="{FF2B5EF4-FFF2-40B4-BE49-F238E27FC236}">
                <a16:creationId xmlns:a16="http://schemas.microsoft.com/office/drawing/2014/main" id="{6753C796-589C-4D47-904D-9763C0AA102A}"/>
              </a:ext>
            </a:extLst>
          </p:cNvPr>
          <p:cNvSpPr>
            <a:spLocks noGrp="1"/>
          </p:cNvSpPr>
          <p:nvPr>
            <p:ph type="title"/>
          </p:nvPr>
        </p:nvSpPr>
        <p:spPr/>
        <p:txBody>
          <a:bodyPr/>
          <a:lstStyle/>
          <a:p>
            <a:r>
              <a:rPr lang="en-US"/>
              <a:t>Fortify Scans and Services</a:t>
            </a:r>
          </a:p>
        </p:txBody>
      </p:sp>
    </p:spTree>
    <p:extLst>
      <p:ext uri="{BB962C8B-B14F-4D97-AF65-F5344CB8AC3E}">
        <p14:creationId xmlns:p14="http://schemas.microsoft.com/office/powerpoint/2010/main" val="1123737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ACEE0-CADE-4F77-9D61-30B6866540C8}"/>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19</a:t>
            </a:fld>
            <a:endParaRPr lang="en-US"/>
          </a:p>
        </p:txBody>
      </p:sp>
      <p:sp>
        <p:nvSpPr>
          <p:cNvPr id="2" name="Content Placeholder 1">
            <a:extLst>
              <a:ext uri="{FF2B5EF4-FFF2-40B4-BE49-F238E27FC236}">
                <a16:creationId xmlns:a16="http://schemas.microsoft.com/office/drawing/2014/main" id="{C7B2B270-B36B-4985-A0B7-7E9DFE73325B}"/>
              </a:ext>
            </a:extLst>
          </p:cNvPr>
          <p:cNvSpPr>
            <a:spLocks noGrp="1"/>
          </p:cNvSpPr>
          <p:nvPr>
            <p:ph idx="1"/>
          </p:nvPr>
        </p:nvSpPr>
        <p:spPr>
          <a:xfrm>
            <a:off x="960792" y="1389063"/>
            <a:ext cx="10270415" cy="4486275"/>
          </a:xfrm>
        </p:spPr>
        <p:txBody>
          <a:bodyPr/>
          <a:lstStyle/>
          <a:p>
            <a:r>
              <a:rPr lang="en-US">
                <a:latin typeface="+mn-lt"/>
              </a:rPr>
              <a:t>Fortify Security Assistant, IDE Plugins, Integrations Bring Security Closer to the Developer</a:t>
            </a:r>
          </a:p>
          <a:p>
            <a:pPr marL="342900" indent="-342900">
              <a:buFont typeface="Arial" panose="020B0604020202020204" pitchFamily="34" charset="0"/>
              <a:buChar char="•"/>
            </a:pPr>
            <a:r>
              <a:rPr lang="en-US" b="1"/>
              <a:t>Fortify Security Assistant </a:t>
            </a:r>
            <a:r>
              <a:rPr lang="en-US"/>
              <a:t>empowers developers to take responsibility for their own code by finding and fixing application security defects during the coding process—eliminating potential security vulnerabilities before the code is even compiled. </a:t>
            </a:r>
          </a:p>
          <a:p>
            <a:pPr marL="342900" indent="-342900">
              <a:buFont typeface="Arial" panose="020B0604020202020204" pitchFamily="34" charset="0"/>
              <a:buChar char="•"/>
            </a:pPr>
            <a:r>
              <a:rPr lang="en-US"/>
              <a:t>This solution sits on the developer’s IDE and allows them to run get immediate security feedback continuously as code is developed.</a:t>
            </a:r>
          </a:p>
          <a:p>
            <a:pPr marL="342900" indent="-342900">
              <a:buFont typeface="Arial" panose="020B0604020202020204" pitchFamily="34" charset="0"/>
              <a:buChar char="•"/>
            </a:pPr>
            <a:r>
              <a:rPr lang="en-US"/>
              <a:t>It highlights vulnerable code, like spellchecker and offers suggestions for correcting it. It also features intuitive integration with integrated development environments (IDEs), making security awareness and vulnerability remediation fluid and natural. </a:t>
            </a:r>
          </a:p>
          <a:p>
            <a:pPr marL="342900" indent="-342900">
              <a:buFont typeface="Arial" panose="020B0604020202020204" pitchFamily="34" charset="0"/>
              <a:buChar char="•"/>
            </a:pPr>
            <a:r>
              <a:rPr lang="en-US"/>
              <a:t>Fortify IDE plugins enable developers to initiate scans, see identified issues with their code and collaborate with other teams for remediation. </a:t>
            </a:r>
          </a:p>
          <a:p>
            <a:pPr marL="342900" indent="-342900">
              <a:buFont typeface="Arial" panose="020B0604020202020204" pitchFamily="34" charset="0"/>
              <a:buChar char="•"/>
            </a:pPr>
            <a:r>
              <a:rPr lang="en-US"/>
              <a:t>Free with a Static Subscription.</a:t>
            </a:r>
          </a:p>
          <a:p>
            <a:endParaRPr lang="en-US"/>
          </a:p>
        </p:txBody>
      </p:sp>
      <p:sp>
        <p:nvSpPr>
          <p:cNvPr id="5" name="Title 4">
            <a:extLst>
              <a:ext uri="{FF2B5EF4-FFF2-40B4-BE49-F238E27FC236}">
                <a16:creationId xmlns:a16="http://schemas.microsoft.com/office/drawing/2014/main" id="{6753C796-589C-4D47-904D-9763C0AA102A}"/>
              </a:ext>
            </a:extLst>
          </p:cNvPr>
          <p:cNvSpPr>
            <a:spLocks noGrp="1"/>
          </p:cNvSpPr>
          <p:nvPr>
            <p:ph type="title"/>
          </p:nvPr>
        </p:nvSpPr>
        <p:spPr/>
        <p:txBody>
          <a:bodyPr/>
          <a:lstStyle/>
          <a:p>
            <a:r>
              <a:rPr lang="en-US"/>
              <a:t>Fortify Integrations</a:t>
            </a:r>
          </a:p>
        </p:txBody>
      </p:sp>
    </p:spTree>
    <p:extLst>
      <p:ext uri="{BB962C8B-B14F-4D97-AF65-F5344CB8AC3E}">
        <p14:creationId xmlns:p14="http://schemas.microsoft.com/office/powerpoint/2010/main" val="1174076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2</a:t>
            </a:fld>
            <a:endParaRPr lang="en-US"/>
          </a:p>
        </p:txBody>
      </p:sp>
      <p:pic>
        <p:nvPicPr>
          <p:cNvPr id="7" name="Picture 6">
            <a:extLst>
              <a:ext uri="{FF2B5EF4-FFF2-40B4-BE49-F238E27FC236}">
                <a16:creationId xmlns:a16="http://schemas.microsoft.com/office/drawing/2014/main" id="{E1D72307-0166-4797-B955-F708467E3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212" y="1389063"/>
            <a:ext cx="1543218" cy="1184154"/>
          </a:xfrm>
          <a:prstGeom prst="rect">
            <a:avLst/>
          </a:prstGeom>
        </p:spPr>
      </p:pic>
      <p:cxnSp>
        <p:nvCxnSpPr>
          <p:cNvPr id="8" name="Straight Connector 7">
            <a:extLst>
              <a:ext uri="{FF2B5EF4-FFF2-40B4-BE49-F238E27FC236}">
                <a16:creationId xmlns:a16="http://schemas.microsoft.com/office/drawing/2014/main" id="{061590AE-A8FB-4FF1-983B-CB00F51009A4}"/>
              </a:ext>
            </a:extLst>
          </p:cNvPr>
          <p:cNvCxnSpPr/>
          <p:nvPr/>
        </p:nvCxnSpPr>
        <p:spPr>
          <a:xfrm>
            <a:off x="8587962" y="272652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25FF7C-85D7-4A6C-A06D-A2E5B9718D45}"/>
              </a:ext>
            </a:extLst>
          </p:cNvPr>
          <p:cNvSpPr txBox="1"/>
          <p:nvPr/>
        </p:nvSpPr>
        <p:spPr>
          <a:xfrm>
            <a:off x="8463995" y="290936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Avoid distractions</a:t>
            </a:r>
          </a:p>
        </p:txBody>
      </p:sp>
      <p:pic>
        <p:nvPicPr>
          <p:cNvPr id="14" name="Picture 13">
            <a:extLst>
              <a:ext uri="{FF2B5EF4-FFF2-40B4-BE49-F238E27FC236}">
                <a16:creationId xmlns:a16="http://schemas.microsoft.com/office/drawing/2014/main" id="{9281576B-F758-4DBC-85A3-4DEC582F9524}"/>
              </a:ext>
            </a:extLst>
          </p:cNvPr>
          <p:cNvPicPr>
            <a:picLocks noChangeAspect="1"/>
          </p:cNvPicPr>
          <p:nvPr/>
        </p:nvPicPr>
        <p:blipFill rotWithShape="1">
          <a:blip r:embed="rId3">
            <a:extLst>
              <a:ext uri="{28A0092B-C50C-407E-A947-70E740481C1C}">
                <a14:useLocalDpi xmlns:a14="http://schemas.microsoft.com/office/drawing/2010/main" val="0"/>
              </a:ext>
            </a:extLst>
          </a:blip>
          <a:srcRect l="31464" t="8484" r="31705" b="17967"/>
          <a:stretch/>
        </p:blipFill>
        <p:spPr>
          <a:xfrm>
            <a:off x="1965905" y="1501655"/>
            <a:ext cx="708661" cy="1085850"/>
          </a:xfrm>
          <a:prstGeom prst="rect">
            <a:avLst/>
          </a:prstGeom>
        </p:spPr>
      </p:pic>
      <p:sp>
        <p:nvSpPr>
          <p:cNvPr id="15" name="TextBox 14">
            <a:extLst>
              <a:ext uri="{FF2B5EF4-FFF2-40B4-BE49-F238E27FC236}">
                <a16:creationId xmlns:a16="http://schemas.microsoft.com/office/drawing/2014/main" id="{026A097C-D7DC-4283-A9F7-2536123087A4}"/>
              </a:ext>
            </a:extLst>
          </p:cNvPr>
          <p:cNvSpPr txBox="1"/>
          <p:nvPr/>
        </p:nvSpPr>
        <p:spPr>
          <a:xfrm>
            <a:off x="867268" y="285379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input and ask questions</a:t>
            </a:r>
          </a:p>
        </p:txBody>
      </p:sp>
      <p:sp>
        <p:nvSpPr>
          <p:cNvPr id="16" name="TextBox 15">
            <a:extLst>
              <a:ext uri="{FF2B5EF4-FFF2-40B4-BE49-F238E27FC236}">
                <a16:creationId xmlns:a16="http://schemas.microsoft.com/office/drawing/2014/main" id="{1A50A5C0-762A-4825-8A9B-7B9403164275}"/>
              </a:ext>
            </a:extLst>
          </p:cNvPr>
          <p:cNvSpPr txBox="1"/>
          <p:nvPr/>
        </p:nvSpPr>
        <p:spPr>
          <a:xfrm>
            <a:off x="4421564" y="2874862"/>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Participate in the activities</a:t>
            </a:r>
          </a:p>
        </p:txBody>
      </p:sp>
      <p:cxnSp>
        <p:nvCxnSpPr>
          <p:cNvPr id="17" name="Straight Connector 16">
            <a:extLst>
              <a:ext uri="{FF2B5EF4-FFF2-40B4-BE49-F238E27FC236}">
                <a16:creationId xmlns:a16="http://schemas.microsoft.com/office/drawing/2014/main" id="{457A9089-BCBE-4C6C-9F0B-B11123DDA26B}"/>
              </a:ext>
            </a:extLst>
          </p:cNvPr>
          <p:cNvCxnSpPr/>
          <p:nvPr/>
        </p:nvCxnSpPr>
        <p:spPr>
          <a:xfrm>
            <a:off x="4584565" y="270669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687A17-ED47-402B-AEBE-3E5651581C1A}"/>
              </a:ext>
            </a:extLst>
          </p:cNvPr>
          <p:cNvCxnSpPr/>
          <p:nvPr/>
        </p:nvCxnSpPr>
        <p:spPr>
          <a:xfrm>
            <a:off x="691376" y="269418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0C458C1-9DD2-4A5D-8586-85EDC8D53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7532" y="1176038"/>
            <a:ext cx="1156935" cy="1590785"/>
          </a:xfrm>
          <a:prstGeom prst="rect">
            <a:avLst/>
          </a:prstGeom>
        </p:spPr>
      </p:pic>
    </p:spTree>
    <p:extLst>
      <p:ext uri="{BB962C8B-B14F-4D97-AF65-F5344CB8AC3E}">
        <p14:creationId xmlns:p14="http://schemas.microsoft.com/office/powerpoint/2010/main" val="10029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30DC51-D074-40E5-A6B6-2262FACE050A}"/>
              </a:ext>
            </a:extLst>
          </p:cNvPr>
          <p:cNvPicPr>
            <a:picLocks noGrp="1" noChangeAspect="1"/>
          </p:cNvPicPr>
          <p:nvPr>
            <p:ph sz="half" idx="1"/>
          </p:nvPr>
        </p:nvPicPr>
        <p:blipFill>
          <a:blip r:embed="rId2"/>
          <a:stretch>
            <a:fillRect/>
          </a:stretch>
        </p:blipFill>
        <p:spPr>
          <a:xfrm>
            <a:off x="5617030" y="1006590"/>
            <a:ext cx="6109834" cy="5298587"/>
          </a:xfrm>
          <a:prstGeom prst="rect">
            <a:avLst/>
          </a:prstGeom>
        </p:spPr>
      </p:pic>
      <p:sp>
        <p:nvSpPr>
          <p:cNvPr id="4" name="Content Placeholder 3">
            <a:extLst>
              <a:ext uri="{FF2B5EF4-FFF2-40B4-BE49-F238E27FC236}">
                <a16:creationId xmlns:a16="http://schemas.microsoft.com/office/drawing/2014/main" id="{D2BF7338-05BC-459B-B659-FE63397A9255}"/>
              </a:ext>
            </a:extLst>
          </p:cNvPr>
          <p:cNvSpPr>
            <a:spLocks noGrp="1"/>
          </p:cNvSpPr>
          <p:nvPr>
            <p:ph sz="half" idx="2"/>
          </p:nvPr>
        </p:nvSpPr>
        <p:spPr>
          <a:xfrm>
            <a:off x="960792" y="1184988"/>
            <a:ext cx="4936414" cy="4419681"/>
          </a:xfrm>
        </p:spPr>
        <p:txBody>
          <a:bodyPr/>
          <a:lstStyle/>
          <a:p>
            <a:r>
              <a:rPr lang="en-US"/>
              <a:t>Languages we can scan:</a:t>
            </a:r>
          </a:p>
        </p:txBody>
      </p:sp>
      <p:sp>
        <p:nvSpPr>
          <p:cNvPr id="2" name="Slide Number Placeholder 1">
            <a:extLst>
              <a:ext uri="{FF2B5EF4-FFF2-40B4-BE49-F238E27FC236}">
                <a16:creationId xmlns:a16="http://schemas.microsoft.com/office/drawing/2014/main" id="{327B60D9-6EB0-4677-86A6-87A4CD9B3D06}"/>
              </a:ext>
            </a:extLst>
          </p:cNvPr>
          <p:cNvSpPr>
            <a:spLocks noGrp="1"/>
          </p:cNvSpPr>
          <p:nvPr>
            <p:ph type="sldNum" sz="quarter" idx="12"/>
          </p:nvPr>
        </p:nvSpPr>
        <p:spPr>
          <a:xfrm>
            <a:off x="11230231" y="6356350"/>
            <a:ext cx="496632" cy="365125"/>
          </a:xfrm>
          <a:prstGeom prst="rect">
            <a:avLst/>
          </a:prstGeom>
        </p:spPr>
        <p:txBody>
          <a:bodyPr anchor="ctr">
            <a:normAutofit/>
          </a:bodyP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47DB54-D037-B84F-B6F1-2E8DA40D09AD}" type="slidenum">
              <a:rPr lang="en-US" smtClean="0"/>
              <a:pPr>
                <a:spcAft>
                  <a:spcPts val="600"/>
                </a:spcAft>
              </a:pPr>
              <a:t>20</a:t>
            </a:fld>
            <a:endParaRPr lang="en-US"/>
          </a:p>
        </p:txBody>
      </p:sp>
      <p:sp>
        <p:nvSpPr>
          <p:cNvPr id="72" name="Title 4">
            <a:extLst>
              <a:ext uri="{FF2B5EF4-FFF2-40B4-BE49-F238E27FC236}">
                <a16:creationId xmlns:a16="http://schemas.microsoft.com/office/drawing/2014/main" id="{FBB39DDB-9724-4C9F-9061-37462F9FFB1F}"/>
              </a:ext>
            </a:extLst>
          </p:cNvPr>
          <p:cNvSpPr>
            <a:spLocks noGrp="1"/>
          </p:cNvSpPr>
          <p:nvPr>
            <p:ph type="title"/>
          </p:nvPr>
        </p:nvSpPr>
        <p:spPr/>
        <p:txBody>
          <a:bodyPr anchor="t">
            <a:normAutofit/>
          </a:bodyPr>
          <a:lstStyle/>
          <a:p>
            <a:r>
              <a:rPr lang="en-US"/>
              <a:t>Static Code Scan Results</a:t>
            </a:r>
          </a:p>
        </p:txBody>
      </p:sp>
      <p:pic>
        <p:nvPicPr>
          <p:cNvPr id="6" name="Picture 5">
            <a:extLst>
              <a:ext uri="{FF2B5EF4-FFF2-40B4-BE49-F238E27FC236}">
                <a16:creationId xmlns:a16="http://schemas.microsoft.com/office/drawing/2014/main" id="{CC9529CE-1369-4A88-96FF-7C4A1325738C}"/>
              </a:ext>
            </a:extLst>
          </p:cNvPr>
          <p:cNvPicPr>
            <a:picLocks noChangeAspect="1"/>
          </p:cNvPicPr>
          <p:nvPr/>
        </p:nvPicPr>
        <p:blipFill>
          <a:blip r:embed="rId3"/>
          <a:stretch>
            <a:fillRect/>
          </a:stretch>
        </p:blipFill>
        <p:spPr>
          <a:xfrm>
            <a:off x="1894114" y="1581341"/>
            <a:ext cx="2453951" cy="4531557"/>
          </a:xfrm>
          <a:prstGeom prst="rect">
            <a:avLst/>
          </a:prstGeom>
        </p:spPr>
      </p:pic>
    </p:spTree>
    <p:extLst>
      <p:ext uri="{BB962C8B-B14F-4D97-AF65-F5344CB8AC3E}">
        <p14:creationId xmlns:p14="http://schemas.microsoft.com/office/powerpoint/2010/main" val="41195263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9EE0F7F-A7E1-44A4-9537-FFA0E484B614}"/>
              </a:ext>
            </a:extLst>
          </p:cNvPr>
          <p:cNvPicPr>
            <a:picLocks noGrp="1" noChangeAspect="1"/>
          </p:cNvPicPr>
          <p:nvPr>
            <p:ph sz="half" idx="1"/>
          </p:nvPr>
        </p:nvPicPr>
        <p:blipFill>
          <a:blip r:embed="rId2"/>
          <a:stretch>
            <a:fillRect/>
          </a:stretch>
        </p:blipFill>
        <p:spPr>
          <a:xfrm>
            <a:off x="1001579" y="1524000"/>
            <a:ext cx="5099317" cy="4351338"/>
          </a:xfrm>
          <a:prstGeom prst="rect">
            <a:avLst/>
          </a:prstGeom>
        </p:spPr>
      </p:pic>
      <p:pic>
        <p:nvPicPr>
          <p:cNvPr id="8" name="Content Placeholder 7">
            <a:extLst>
              <a:ext uri="{FF2B5EF4-FFF2-40B4-BE49-F238E27FC236}">
                <a16:creationId xmlns:a16="http://schemas.microsoft.com/office/drawing/2014/main" id="{37C2C5D7-0AC5-4658-A6EC-D919A815EF62}"/>
              </a:ext>
            </a:extLst>
          </p:cNvPr>
          <p:cNvPicPr>
            <a:picLocks noGrp="1" noChangeAspect="1"/>
          </p:cNvPicPr>
          <p:nvPr>
            <p:ph sz="half" idx="2"/>
          </p:nvPr>
        </p:nvPicPr>
        <p:blipFill>
          <a:blip r:embed="rId3"/>
          <a:stretch>
            <a:fillRect/>
          </a:stretch>
        </p:blipFill>
        <p:spPr>
          <a:xfrm>
            <a:off x="6096000" y="1524000"/>
            <a:ext cx="5382547" cy="3406099"/>
          </a:xfrm>
          <a:prstGeom prst="rect">
            <a:avLst/>
          </a:prstGeom>
        </p:spPr>
      </p:pic>
      <p:sp>
        <p:nvSpPr>
          <p:cNvPr id="4" name="Slide Number Placeholder 3">
            <a:extLst>
              <a:ext uri="{FF2B5EF4-FFF2-40B4-BE49-F238E27FC236}">
                <a16:creationId xmlns:a16="http://schemas.microsoft.com/office/drawing/2014/main" id="{0D8649CF-2B24-4829-ABEF-84E9C739E8A1}"/>
              </a:ext>
            </a:extLst>
          </p:cNvPr>
          <p:cNvSpPr>
            <a:spLocks noGrp="1"/>
          </p:cNvSpPr>
          <p:nvPr>
            <p:ph type="sldNum" sz="quarter" idx="12"/>
          </p:nvPr>
        </p:nvSpPr>
        <p:spPr>
          <a:xfrm>
            <a:off x="11230231" y="6356350"/>
            <a:ext cx="496632"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21</a:t>
            </a:fld>
            <a:endParaRPr lang="en-US"/>
          </a:p>
        </p:txBody>
      </p:sp>
      <p:sp>
        <p:nvSpPr>
          <p:cNvPr id="5" name="Title 4">
            <a:extLst>
              <a:ext uri="{FF2B5EF4-FFF2-40B4-BE49-F238E27FC236}">
                <a16:creationId xmlns:a16="http://schemas.microsoft.com/office/drawing/2014/main" id="{D2A6B565-3008-4E62-B9A1-9949E73C910B}"/>
              </a:ext>
            </a:extLst>
          </p:cNvPr>
          <p:cNvSpPr>
            <a:spLocks noGrp="1"/>
          </p:cNvSpPr>
          <p:nvPr>
            <p:ph type="title"/>
          </p:nvPr>
        </p:nvSpPr>
        <p:spPr/>
        <p:txBody>
          <a:bodyPr/>
          <a:lstStyle/>
          <a:p>
            <a:r>
              <a:rPr lang="en-US"/>
              <a:t>Summary Report Issue Breakdowns</a:t>
            </a:r>
          </a:p>
        </p:txBody>
      </p:sp>
      <p:pic>
        <p:nvPicPr>
          <p:cNvPr id="9" name="Picture 8" descr="A drawing of a cartoon character&#10;&#10;Description automatically generated">
            <a:extLst>
              <a:ext uri="{FF2B5EF4-FFF2-40B4-BE49-F238E27FC236}">
                <a16:creationId xmlns:a16="http://schemas.microsoft.com/office/drawing/2014/main" id="{AD087C9D-4321-4604-85F7-012EA0903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903" y="5065036"/>
            <a:ext cx="1137257" cy="712788"/>
          </a:xfrm>
          <a:prstGeom prst="rect">
            <a:avLst/>
          </a:prstGeom>
        </p:spPr>
      </p:pic>
      <p:pic>
        <p:nvPicPr>
          <p:cNvPr id="11" name="Picture 10" descr="A picture containing food, drawing&#10;&#10;Description automatically generated">
            <a:extLst>
              <a:ext uri="{FF2B5EF4-FFF2-40B4-BE49-F238E27FC236}">
                <a16:creationId xmlns:a16="http://schemas.microsoft.com/office/drawing/2014/main" id="{BAC1EE77-5C5F-4F05-BEFE-C43F3DF0A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167" y="5008430"/>
            <a:ext cx="2490651" cy="889985"/>
          </a:xfrm>
          <a:prstGeom prst="rect">
            <a:avLst/>
          </a:prstGeom>
        </p:spPr>
      </p:pic>
    </p:spTree>
    <p:extLst>
      <p:ext uri="{BB962C8B-B14F-4D97-AF65-F5344CB8AC3E}">
        <p14:creationId xmlns:p14="http://schemas.microsoft.com/office/powerpoint/2010/main" val="1636306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CB819-DC1B-4FF6-B72B-ABA638AF8D4D}"/>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22</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86B47221-0296-4053-B897-A13C129AC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537" y="1026283"/>
            <a:ext cx="9248503" cy="5086403"/>
          </a:xfrm>
        </p:spPr>
      </p:pic>
      <p:sp>
        <p:nvSpPr>
          <p:cNvPr id="4" name="Title 3">
            <a:extLst>
              <a:ext uri="{FF2B5EF4-FFF2-40B4-BE49-F238E27FC236}">
                <a16:creationId xmlns:a16="http://schemas.microsoft.com/office/drawing/2014/main" id="{6AFEC1B2-72B4-4EEA-8537-0EF39D285246}"/>
              </a:ext>
            </a:extLst>
          </p:cNvPr>
          <p:cNvSpPr>
            <a:spLocks noGrp="1"/>
          </p:cNvSpPr>
          <p:nvPr>
            <p:ph type="title"/>
          </p:nvPr>
        </p:nvSpPr>
        <p:spPr/>
        <p:txBody>
          <a:bodyPr/>
          <a:lstStyle/>
          <a:p>
            <a:r>
              <a:rPr lang="en-US"/>
              <a:t>Fortify IDE Plugin</a:t>
            </a:r>
          </a:p>
        </p:txBody>
      </p:sp>
    </p:spTree>
    <p:extLst>
      <p:ext uri="{BB962C8B-B14F-4D97-AF65-F5344CB8AC3E}">
        <p14:creationId xmlns:p14="http://schemas.microsoft.com/office/powerpoint/2010/main" val="24803546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55274-D299-4932-A8FE-F08FCD0313E6}"/>
              </a:ext>
            </a:extLst>
          </p:cNvPr>
          <p:cNvSpPr>
            <a:spLocks noGrp="1"/>
          </p:cNvSpPr>
          <p:nvPr>
            <p:ph type="sldNum" sz="quarter" idx="12"/>
          </p:nvPr>
        </p:nvSpPr>
        <p:spPr>
          <a:xfrm>
            <a:off x="11231207" y="6356350"/>
            <a:ext cx="495656" cy="365125"/>
          </a:xfrm>
          <a:prstGeom prst="rect">
            <a:avLst/>
          </a:prstGeom>
        </p:spPr>
        <p:txBody>
          <a:bodyPr anchor="ctr">
            <a:normAutofit/>
          </a:bodyP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47DB54-D037-B84F-B6F1-2E8DA40D09AD}" type="slidenum">
              <a:rPr lang="en-US" smtClean="0"/>
              <a:pPr>
                <a:spcAft>
                  <a:spcPts val="600"/>
                </a:spcAft>
              </a:pPr>
              <a:t>23</a:t>
            </a:fld>
            <a:endParaRPr lang="en-US"/>
          </a:p>
        </p:txBody>
      </p:sp>
      <p:sp>
        <p:nvSpPr>
          <p:cNvPr id="4" name="Title 3">
            <a:extLst>
              <a:ext uri="{FF2B5EF4-FFF2-40B4-BE49-F238E27FC236}">
                <a16:creationId xmlns:a16="http://schemas.microsoft.com/office/drawing/2014/main" id="{56C00746-0ADE-45FF-B52A-0914576FE0A6}"/>
              </a:ext>
            </a:extLst>
          </p:cNvPr>
          <p:cNvSpPr>
            <a:spLocks noGrp="1"/>
          </p:cNvSpPr>
          <p:nvPr>
            <p:ph type="title"/>
          </p:nvPr>
        </p:nvSpPr>
        <p:spPr>
          <a:xfrm>
            <a:off x="960792" y="390719"/>
            <a:ext cx="10270415" cy="998344"/>
          </a:xfrm>
        </p:spPr>
        <p:txBody>
          <a:bodyPr anchor="t">
            <a:normAutofit/>
          </a:bodyPr>
          <a:lstStyle/>
          <a:p>
            <a:r>
              <a:rPr lang="en-US"/>
              <a:t>Current Pricing Model</a:t>
            </a:r>
          </a:p>
        </p:txBody>
      </p:sp>
      <p:graphicFrame>
        <p:nvGraphicFramePr>
          <p:cNvPr id="6" name="Content Placeholder 2">
            <a:extLst>
              <a:ext uri="{FF2B5EF4-FFF2-40B4-BE49-F238E27FC236}">
                <a16:creationId xmlns:a16="http://schemas.microsoft.com/office/drawing/2014/main" id="{B8E23150-6B81-45A8-91D7-F12BB495FDD7}"/>
              </a:ext>
            </a:extLst>
          </p:cNvPr>
          <p:cNvGraphicFramePr>
            <a:graphicFrameLocks noGrp="1"/>
          </p:cNvGraphicFramePr>
          <p:nvPr>
            <p:ph idx="1"/>
          </p:nvPr>
        </p:nvGraphicFramePr>
        <p:xfrm>
          <a:off x="960792" y="1524000"/>
          <a:ext cx="1027041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6284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847DB54-D037-B84F-B6F1-2E8DA40D09AD}" type="slidenum">
              <a:rPr lang="en-US" smtClean="0"/>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none" spc="0" normalizeH="0" baseline="0" noProof="0">
              <a:ln>
                <a:noFill/>
              </a:ln>
              <a:solidFill>
                <a:srgbClr val="595959">
                  <a:lumMod val="65000"/>
                  <a:lumOff val="35000"/>
                </a:srgbClr>
              </a:solidFill>
              <a:effectLst/>
              <a:uLnTx/>
              <a:uFillTx/>
              <a:latin typeface="Segoe UI"/>
              <a:ea typeface="+mn-ea"/>
              <a:cs typeface="+mn-cs"/>
            </a:endParaRPr>
          </a:p>
        </p:txBody>
      </p:sp>
      <p:sp>
        <p:nvSpPr>
          <p:cNvPr id="3" name="Content Placeholder 2"/>
          <p:cNvSpPr>
            <a:spLocks noGrp="1"/>
          </p:cNvSpPr>
          <p:nvPr>
            <p:ph idx="1"/>
          </p:nvPr>
        </p:nvSpPr>
        <p:spPr/>
        <p:txBody>
          <a:bodyPr/>
          <a:lstStyle/>
          <a:p>
            <a:r>
              <a:rPr lang="en-US" sz="1200"/>
              <a:t>Find the below assets </a:t>
            </a:r>
          </a:p>
          <a:p>
            <a:pPr marL="171450" indent="-171450">
              <a:buFont typeface="Arial" panose="020B0604020202020204" pitchFamily="34" charset="0"/>
              <a:buChar char="•"/>
            </a:pPr>
            <a:r>
              <a:rPr lang="en-US" sz="1200">
                <a:hlinkClick r:id="rId2"/>
              </a:rPr>
              <a:t>Application Scanning</a:t>
            </a:r>
            <a:endParaRPr lang="en-US" sz="1200"/>
          </a:p>
        </p:txBody>
      </p:sp>
      <p:sp>
        <p:nvSpPr>
          <p:cNvPr id="4" name="Title 3"/>
          <p:cNvSpPr>
            <a:spLocks noGrp="1"/>
          </p:cNvSpPr>
          <p:nvPr>
            <p:ph type="title"/>
          </p:nvPr>
        </p:nvSpPr>
        <p:spPr/>
        <p:txBody>
          <a:bodyPr/>
          <a:lstStyle/>
          <a:p>
            <a:r>
              <a:rPr lang="en-US"/>
              <a:t>Resources</a:t>
            </a:r>
          </a:p>
        </p:txBody>
      </p:sp>
      <p:pic>
        <p:nvPicPr>
          <p:cNvPr id="1026" name="Picture 2">
            <a:extLst>
              <a:ext uri="{FF2B5EF4-FFF2-40B4-BE49-F238E27FC236}">
                <a16:creationId xmlns:a16="http://schemas.microsoft.com/office/drawing/2014/main" id="{D85FE6E4-E4C7-401C-BAB4-EE5813CB2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734" y="2207334"/>
            <a:ext cx="8500449" cy="312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73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DDEFF2-6B6E-4AA3-8E88-FDCA949F10FD}"/>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25</a:t>
            </a:fld>
            <a:endParaRPr lang="en-US"/>
          </a:p>
        </p:txBody>
      </p:sp>
      <p:sp>
        <p:nvSpPr>
          <p:cNvPr id="6" name="Content Placeholder 5">
            <a:extLst>
              <a:ext uri="{FF2B5EF4-FFF2-40B4-BE49-F238E27FC236}">
                <a16:creationId xmlns:a16="http://schemas.microsoft.com/office/drawing/2014/main" id="{B7912178-3263-4A78-9AF0-1AC54CA881FB}"/>
              </a:ext>
            </a:extLst>
          </p:cNvPr>
          <p:cNvSpPr>
            <a:spLocks noGrp="1"/>
          </p:cNvSpPr>
          <p:nvPr>
            <p:ph idx="1"/>
          </p:nvPr>
        </p:nvSpPr>
        <p:spPr/>
        <p:txBody>
          <a:bodyPr/>
          <a:lstStyle/>
          <a:p>
            <a:endParaRPr lang="en-GB"/>
          </a:p>
        </p:txBody>
      </p:sp>
      <p:sp>
        <p:nvSpPr>
          <p:cNvPr id="5" name="Title 4">
            <a:extLst>
              <a:ext uri="{FF2B5EF4-FFF2-40B4-BE49-F238E27FC236}">
                <a16:creationId xmlns:a16="http://schemas.microsoft.com/office/drawing/2014/main" id="{A6FD1F46-03A3-45A1-824C-D295A2E21680}"/>
              </a:ext>
            </a:extLst>
          </p:cNvPr>
          <p:cNvSpPr>
            <a:spLocks noGrp="1"/>
          </p:cNvSpPr>
          <p:nvPr>
            <p:ph type="title"/>
          </p:nvPr>
        </p:nvSpPr>
        <p:spPr/>
        <p:txBody>
          <a:bodyPr/>
          <a:lstStyle/>
          <a:p>
            <a:r>
              <a:rPr lang="en-GB"/>
              <a:t>SonarQube</a:t>
            </a:r>
          </a:p>
        </p:txBody>
      </p:sp>
      <p:pic>
        <p:nvPicPr>
          <p:cNvPr id="5122" name="Picture 2">
            <a:extLst>
              <a:ext uri="{FF2B5EF4-FFF2-40B4-BE49-F238E27FC236}">
                <a16:creationId xmlns:a16="http://schemas.microsoft.com/office/drawing/2014/main" id="{4275AB39-BFDB-4B86-BF61-8302A72F8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33" y="905669"/>
            <a:ext cx="121920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rtfolios give you averages of quality ratings across projects">
            <a:extLst>
              <a:ext uri="{FF2B5EF4-FFF2-40B4-BE49-F238E27FC236}">
                <a16:creationId xmlns:a16="http://schemas.microsoft.com/office/drawing/2014/main" id="{8ADA0038-446F-4DF1-B928-0D09937EE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42" y="3331634"/>
            <a:ext cx="10229850"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A8F75B-0A62-440E-A5A1-8B5720579AE4}"/>
              </a:ext>
            </a:extLst>
          </p:cNvPr>
          <p:cNvSpPr txBox="1"/>
          <p:nvPr/>
        </p:nvSpPr>
        <p:spPr>
          <a:xfrm>
            <a:off x="960792" y="5875338"/>
            <a:ext cx="10129684" cy="646331"/>
          </a:xfrm>
          <a:prstGeom prst="rect">
            <a:avLst/>
          </a:prstGeom>
          <a:noFill/>
        </p:spPr>
        <p:txBody>
          <a:bodyPr wrap="square">
            <a:spAutoFit/>
          </a:bodyPr>
          <a:lstStyle/>
          <a:p>
            <a:r>
              <a:rPr lang="en-GB">
                <a:hlinkClick r:id="rId4"/>
              </a:rPr>
              <a:t>https://docs.microsoft.com/en-us/learn/modules/scan-for-vulnerabilities</a:t>
            </a:r>
            <a:endParaRPr lang="en-GB"/>
          </a:p>
          <a:p>
            <a:endParaRPr lang="en-GB"/>
          </a:p>
        </p:txBody>
      </p:sp>
    </p:spTree>
    <p:extLst>
      <p:ext uri="{BB962C8B-B14F-4D97-AF65-F5344CB8AC3E}">
        <p14:creationId xmlns:p14="http://schemas.microsoft.com/office/powerpoint/2010/main" val="1747213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EBF0D7-B8F8-4B6D-9F41-B37AF5312F6D}"/>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26</a:t>
            </a:fld>
            <a:endParaRPr lang="en-US"/>
          </a:p>
        </p:txBody>
      </p:sp>
      <p:sp>
        <p:nvSpPr>
          <p:cNvPr id="3" name="Content Placeholder 2">
            <a:extLst>
              <a:ext uri="{FF2B5EF4-FFF2-40B4-BE49-F238E27FC236}">
                <a16:creationId xmlns:a16="http://schemas.microsoft.com/office/drawing/2014/main" id="{43A2DF4F-4437-4133-AD73-6D96649047BA}"/>
              </a:ext>
            </a:extLst>
          </p:cNvPr>
          <p:cNvSpPr>
            <a:spLocks noGrp="1"/>
          </p:cNvSpPr>
          <p:nvPr>
            <p:ph idx="1"/>
          </p:nvPr>
        </p:nvSpPr>
        <p:spPr/>
        <p:txBody>
          <a:bodyPr/>
          <a:lstStyle/>
          <a:p>
            <a:endParaRPr lang="en-GB"/>
          </a:p>
        </p:txBody>
      </p:sp>
      <p:sp>
        <p:nvSpPr>
          <p:cNvPr id="4" name="Title 3">
            <a:extLst>
              <a:ext uri="{FF2B5EF4-FFF2-40B4-BE49-F238E27FC236}">
                <a16:creationId xmlns:a16="http://schemas.microsoft.com/office/drawing/2014/main" id="{459F7FB9-6824-4A53-8B56-E8B1398462AF}"/>
              </a:ext>
            </a:extLst>
          </p:cNvPr>
          <p:cNvSpPr>
            <a:spLocks noGrp="1"/>
          </p:cNvSpPr>
          <p:nvPr>
            <p:ph type="title"/>
          </p:nvPr>
        </p:nvSpPr>
        <p:spPr/>
        <p:txBody>
          <a:bodyPr/>
          <a:lstStyle/>
          <a:p>
            <a:r>
              <a:rPr lang="en-GB" err="1"/>
              <a:t>WhiteSource</a:t>
            </a:r>
            <a:endParaRPr lang="en-GB"/>
          </a:p>
        </p:txBody>
      </p:sp>
      <p:pic>
        <p:nvPicPr>
          <p:cNvPr id="6146" name="Picture 2" descr="Risk">
            <a:extLst>
              <a:ext uri="{FF2B5EF4-FFF2-40B4-BE49-F238E27FC236}">
                <a16:creationId xmlns:a16="http://schemas.microsoft.com/office/drawing/2014/main" id="{41BA3BC9-C6B4-442A-9DAA-48AF23F5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42988"/>
            <a:ext cx="12192000" cy="24463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ulnerbility">
            <a:extLst>
              <a:ext uri="{FF2B5EF4-FFF2-40B4-BE49-F238E27FC236}">
                <a16:creationId xmlns:a16="http://schemas.microsoft.com/office/drawing/2014/main" id="{DD64C1B3-9B3C-4283-80B1-3AFFC6FF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89325"/>
            <a:ext cx="12192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6E1DAF-236B-40ED-874B-3FEA8E60A020}"/>
              </a:ext>
            </a:extLst>
          </p:cNvPr>
          <p:cNvSpPr txBox="1"/>
          <p:nvPr/>
        </p:nvSpPr>
        <p:spPr>
          <a:xfrm>
            <a:off x="4638368" y="487035"/>
            <a:ext cx="8074742" cy="646331"/>
          </a:xfrm>
          <a:prstGeom prst="rect">
            <a:avLst/>
          </a:prstGeom>
          <a:noFill/>
        </p:spPr>
        <p:txBody>
          <a:bodyPr wrap="square">
            <a:spAutoFit/>
          </a:bodyPr>
          <a:lstStyle/>
          <a:p>
            <a:r>
              <a:rPr lang="en-GB">
                <a:hlinkClick r:id="rId4"/>
              </a:rPr>
              <a:t>https://docs.microsoft.com/en-us/learn/modules/scan-open-source</a:t>
            </a:r>
            <a:endParaRPr lang="en-GB"/>
          </a:p>
          <a:p>
            <a:endParaRPr lang="en-GB"/>
          </a:p>
        </p:txBody>
      </p:sp>
    </p:spTree>
    <p:extLst>
      <p:ext uri="{BB962C8B-B14F-4D97-AF65-F5344CB8AC3E}">
        <p14:creationId xmlns:p14="http://schemas.microsoft.com/office/powerpoint/2010/main" val="4644196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9EB67E-5848-4428-9346-BB7556E9B269}"/>
              </a:ext>
            </a:extLst>
          </p:cNvPr>
          <p:cNvSpPr>
            <a:spLocks noGrp="1"/>
          </p:cNvSpPr>
          <p:nvPr>
            <p:ph type="sldNum" sz="quarter" idx="12"/>
          </p:nvPr>
        </p:nvSpPr>
        <p:spPr>
          <a:xfrm>
            <a:off x="11231207" y="6356350"/>
            <a:ext cx="495656" cy="365125"/>
          </a:xfrm>
          <a:prstGeom prst="rect">
            <a:avLst/>
          </a:prstGeom>
        </p:spPr>
        <p:txBody>
          <a:bodyPr anchor="ct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27</a:t>
            </a:fld>
            <a:endParaRPr lang="en-US"/>
          </a:p>
        </p:txBody>
      </p:sp>
      <p:sp>
        <p:nvSpPr>
          <p:cNvPr id="5" name="Content Placeholder 4">
            <a:extLst>
              <a:ext uri="{FF2B5EF4-FFF2-40B4-BE49-F238E27FC236}">
                <a16:creationId xmlns:a16="http://schemas.microsoft.com/office/drawing/2014/main" id="{21FC58A9-30F6-45BA-9803-265E42EC1819}"/>
              </a:ext>
            </a:extLst>
          </p:cNvPr>
          <p:cNvSpPr>
            <a:spLocks noGrp="1"/>
          </p:cNvSpPr>
          <p:nvPr>
            <p:ph idx="1"/>
          </p:nvPr>
        </p:nvSpPr>
        <p:spPr>
          <a:xfrm>
            <a:off x="597645" y="4630779"/>
            <a:ext cx="5909334" cy="1549144"/>
          </a:xfrm>
        </p:spPr>
        <p:txBody>
          <a:bodyPr/>
          <a:lstStyle/>
          <a:p>
            <a:r>
              <a:rPr lang="en-GB"/>
              <a:t>Integrating Advanced Security in your Actions workflow will automate monitoring and alerting of code security issues</a:t>
            </a:r>
          </a:p>
        </p:txBody>
      </p:sp>
      <p:sp>
        <p:nvSpPr>
          <p:cNvPr id="4" name="Title 3">
            <a:extLst>
              <a:ext uri="{FF2B5EF4-FFF2-40B4-BE49-F238E27FC236}">
                <a16:creationId xmlns:a16="http://schemas.microsoft.com/office/drawing/2014/main" id="{4587365F-D822-4451-9C71-04D86246D871}"/>
              </a:ext>
            </a:extLst>
          </p:cNvPr>
          <p:cNvSpPr>
            <a:spLocks noGrp="1"/>
          </p:cNvSpPr>
          <p:nvPr>
            <p:ph type="title"/>
          </p:nvPr>
        </p:nvSpPr>
        <p:spPr/>
        <p:txBody>
          <a:bodyPr/>
          <a:lstStyle/>
          <a:p>
            <a:r>
              <a:rPr lang="en-GB"/>
              <a:t>GitHub Advanced Security </a:t>
            </a:r>
          </a:p>
        </p:txBody>
      </p:sp>
      <p:pic>
        <p:nvPicPr>
          <p:cNvPr id="6" name="Picture 5">
            <a:extLst>
              <a:ext uri="{FF2B5EF4-FFF2-40B4-BE49-F238E27FC236}">
                <a16:creationId xmlns:a16="http://schemas.microsoft.com/office/drawing/2014/main" id="{C34904F4-917F-4DCF-8636-A4EEC7E93964}"/>
              </a:ext>
            </a:extLst>
          </p:cNvPr>
          <p:cNvPicPr>
            <a:picLocks noChangeAspect="1"/>
          </p:cNvPicPr>
          <p:nvPr/>
        </p:nvPicPr>
        <p:blipFill>
          <a:blip r:embed="rId2"/>
          <a:stretch>
            <a:fillRect/>
          </a:stretch>
        </p:blipFill>
        <p:spPr>
          <a:xfrm>
            <a:off x="237011" y="1042988"/>
            <a:ext cx="6096000" cy="2955186"/>
          </a:xfrm>
          <a:prstGeom prst="rect">
            <a:avLst/>
          </a:prstGeom>
        </p:spPr>
      </p:pic>
      <p:pic>
        <p:nvPicPr>
          <p:cNvPr id="7" name="Picture 6">
            <a:extLst>
              <a:ext uri="{FF2B5EF4-FFF2-40B4-BE49-F238E27FC236}">
                <a16:creationId xmlns:a16="http://schemas.microsoft.com/office/drawing/2014/main" id="{513EC058-AA61-4A2B-BEBA-7803B192B6D4}"/>
              </a:ext>
            </a:extLst>
          </p:cNvPr>
          <p:cNvPicPr>
            <a:picLocks noChangeAspect="1"/>
          </p:cNvPicPr>
          <p:nvPr/>
        </p:nvPicPr>
        <p:blipFill>
          <a:blip r:embed="rId3"/>
          <a:stretch>
            <a:fillRect/>
          </a:stretch>
        </p:blipFill>
        <p:spPr>
          <a:xfrm>
            <a:off x="6680946" y="912674"/>
            <a:ext cx="5185552" cy="5554607"/>
          </a:xfrm>
          <a:prstGeom prst="rect">
            <a:avLst/>
          </a:prstGeom>
        </p:spPr>
      </p:pic>
      <p:sp>
        <p:nvSpPr>
          <p:cNvPr id="10" name="TextBox 9">
            <a:extLst>
              <a:ext uri="{FF2B5EF4-FFF2-40B4-BE49-F238E27FC236}">
                <a16:creationId xmlns:a16="http://schemas.microsoft.com/office/drawing/2014/main" id="{94A910ED-ECDB-4B27-9113-E8DDE16F5B1D}"/>
              </a:ext>
            </a:extLst>
          </p:cNvPr>
          <p:cNvSpPr txBox="1"/>
          <p:nvPr/>
        </p:nvSpPr>
        <p:spPr>
          <a:xfrm>
            <a:off x="597645" y="6488668"/>
            <a:ext cx="8820957" cy="646331"/>
          </a:xfrm>
          <a:prstGeom prst="rect">
            <a:avLst/>
          </a:prstGeom>
          <a:noFill/>
        </p:spPr>
        <p:txBody>
          <a:bodyPr wrap="square">
            <a:spAutoFit/>
          </a:bodyPr>
          <a:lstStyle/>
          <a:p>
            <a:r>
              <a:rPr lang="en-GB">
                <a:hlinkClick r:id="rId4"/>
              </a:rPr>
              <a:t>https://docs.microsoft.com/en-us/learn/modules/maintain-secure-repository-github</a:t>
            </a:r>
            <a:endParaRPr lang="en-GB"/>
          </a:p>
          <a:p>
            <a:endParaRPr lang="en-GB"/>
          </a:p>
        </p:txBody>
      </p:sp>
    </p:spTree>
    <p:extLst>
      <p:ext uri="{BB962C8B-B14F-4D97-AF65-F5344CB8AC3E}">
        <p14:creationId xmlns:p14="http://schemas.microsoft.com/office/powerpoint/2010/main" val="1943030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9146D-0D99-49F3-AB40-1066BC05AE8E}"/>
              </a:ext>
            </a:extLst>
          </p:cNvPr>
          <p:cNvSpPr>
            <a:spLocks noGrp="1"/>
          </p:cNvSpPr>
          <p:nvPr>
            <p:ph sz="half" idx="1"/>
          </p:nvPr>
        </p:nvSpPr>
        <p:spPr>
          <a:xfrm>
            <a:off x="690562" y="1584000"/>
            <a:ext cx="6323423" cy="3599528"/>
          </a:xfrm>
        </p:spPr>
        <p:txBody>
          <a:bodyPr>
            <a:normAutofit/>
          </a:bodyPr>
          <a:lstStyle/>
          <a:p>
            <a:r>
              <a:rPr lang="en-US"/>
              <a:t>Don’t secure things afterwards, go for the secure approach as you go</a:t>
            </a:r>
          </a:p>
          <a:p>
            <a:r>
              <a:rPr lang="en-US"/>
              <a:t>Role Based Access Control (users, groups)</a:t>
            </a:r>
          </a:p>
          <a:p>
            <a:pPr marL="342900" indent="-342900">
              <a:buFont typeface="Arial" panose="020B0604020202020204" pitchFamily="34" charset="0"/>
              <a:buChar char="•"/>
            </a:pPr>
            <a:r>
              <a:rPr lang="en-US"/>
              <a:t>Often misunderstood, it’s the first barrier against unwanted access. The principle of least responsibility makes applications safer</a:t>
            </a:r>
          </a:p>
          <a:p>
            <a:r>
              <a:rPr lang="en-US"/>
              <a:t>Secure credentials</a:t>
            </a:r>
          </a:p>
          <a:p>
            <a:pPr marL="342900" indent="-342900">
              <a:buFont typeface="Arial" panose="020B0604020202020204" pitchFamily="34" charset="0"/>
              <a:buChar char="•"/>
            </a:pPr>
            <a:r>
              <a:rPr lang="en-US" i="1"/>
              <a:t>Service Principals, App Registrations, Managed Identities </a:t>
            </a:r>
            <a:r>
              <a:rPr lang="en-US"/>
              <a:t>- Scoped and secure ways of allowing access </a:t>
            </a:r>
          </a:p>
          <a:p>
            <a:pPr marL="342900" indent="-342900">
              <a:buFont typeface="Arial" panose="020B0604020202020204" pitchFamily="34" charset="0"/>
              <a:buChar char="•"/>
            </a:pPr>
            <a:endParaRPr lang="en-US"/>
          </a:p>
          <a:p>
            <a:endParaRPr lang="en-US"/>
          </a:p>
          <a:p>
            <a:endParaRPr lang="en-CA"/>
          </a:p>
        </p:txBody>
      </p:sp>
      <p:sp>
        <p:nvSpPr>
          <p:cNvPr id="3" name="Title 2">
            <a:extLst>
              <a:ext uri="{FF2B5EF4-FFF2-40B4-BE49-F238E27FC236}">
                <a16:creationId xmlns:a16="http://schemas.microsoft.com/office/drawing/2014/main" id="{710A6B96-1A14-414E-8C0D-3C30F359F456}"/>
              </a:ext>
            </a:extLst>
          </p:cNvPr>
          <p:cNvSpPr>
            <a:spLocks noGrp="1"/>
          </p:cNvSpPr>
          <p:nvPr>
            <p:ph type="title"/>
          </p:nvPr>
        </p:nvSpPr>
        <p:spPr>
          <a:xfrm>
            <a:off x="690562" y="390719"/>
            <a:ext cx="6323423" cy="1080000"/>
          </a:xfrm>
        </p:spPr>
        <p:txBody>
          <a:bodyPr anchor="t">
            <a:normAutofit/>
          </a:bodyPr>
          <a:lstStyle/>
          <a:p>
            <a:r>
              <a:rPr lang="en-US"/>
              <a:t>Securing Azure Platform</a:t>
            </a:r>
            <a:endParaRPr lang="en-CA"/>
          </a:p>
        </p:txBody>
      </p:sp>
    </p:spTree>
    <p:extLst>
      <p:ext uri="{BB962C8B-B14F-4D97-AF65-F5344CB8AC3E}">
        <p14:creationId xmlns:p14="http://schemas.microsoft.com/office/powerpoint/2010/main" val="41658696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User">
            <a:extLst>
              <a:ext uri="{FF2B5EF4-FFF2-40B4-BE49-F238E27FC236}">
                <a16:creationId xmlns:a16="http://schemas.microsoft.com/office/drawing/2014/main" id="{882DE2C0-6A89-492F-8489-C14711A9EA44}"/>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526256" y="1124505"/>
            <a:ext cx="2160233" cy="2160233"/>
          </a:xfrm>
        </p:spPr>
      </p:pic>
      <p:sp>
        <p:nvSpPr>
          <p:cNvPr id="13" name="Content Placeholder 2">
            <a:extLst>
              <a:ext uri="{FF2B5EF4-FFF2-40B4-BE49-F238E27FC236}">
                <a16:creationId xmlns:a16="http://schemas.microsoft.com/office/drawing/2014/main" id="{8F6CC42B-38D2-44F0-A775-FE66397FC446}"/>
              </a:ext>
            </a:extLst>
          </p:cNvPr>
          <p:cNvSpPr>
            <a:spLocks noGrp="1"/>
          </p:cNvSpPr>
          <p:nvPr>
            <p:ph sz="half" idx="2"/>
          </p:nvPr>
        </p:nvSpPr>
        <p:spPr>
          <a:xfrm>
            <a:off x="4251953" y="1389063"/>
            <a:ext cx="4936414" cy="4351338"/>
          </a:xfrm>
        </p:spPr>
        <p:txBody>
          <a:bodyPr/>
          <a:lstStyle/>
          <a:p>
            <a:r>
              <a:rPr lang="en-GB"/>
              <a:t>User account</a:t>
            </a:r>
            <a:endParaRPr lang="en-US"/>
          </a:p>
          <a:p>
            <a:pPr marL="342900" indent="-342900">
              <a:buFont typeface="Arial" panose="020B0604020202020204" pitchFamily="34" charset="0"/>
              <a:buChar char="•"/>
            </a:pPr>
            <a:r>
              <a:rPr lang="en-US"/>
              <a:t>A user has got a password</a:t>
            </a:r>
          </a:p>
          <a:p>
            <a:pPr marL="342900" indent="-342900">
              <a:buFont typeface="Arial" panose="020B0604020202020204" pitchFamily="34" charset="0"/>
              <a:buChar char="•"/>
            </a:pPr>
            <a:r>
              <a:rPr lang="en-US"/>
              <a:t>Credentials can be lost or stolen</a:t>
            </a:r>
          </a:p>
          <a:p>
            <a:endParaRPr lang="en-US"/>
          </a:p>
        </p:txBody>
      </p:sp>
      <p:sp>
        <p:nvSpPr>
          <p:cNvPr id="2" name="Slide Number Placeholder 1">
            <a:extLst>
              <a:ext uri="{FF2B5EF4-FFF2-40B4-BE49-F238E27FC236}">
                <a16:creationId xmlns:a16="http://schemas.microsoft.com/office/drawing/2014/main" id="{979C9B3C-F24D-4771-B1DE-9ABE5E06D967}"/>
              </a:ext>
            </a:extLst>
          </p:cNvPr>
          <p:cNvSpPr>
            <a:spLocks noGrp="1"/>
          </p:cNvSpPr>
          <p:nvPr>
            <p:ph type="sldNum" sz="quarter" idx="12"/>
          </p:nvPr>
        </p:nvSpPr>
        <p:spPr>
          <a:xfrm>
            <a:off x="11230231" y="6356350"/>
            <a:ext cx="496632" cy="365125"/>
          </a:xfrm>
          <a:prstGeom prst="rect">
            <a:avLst/>
          </a:prstGeom>
        </p:spPr>
        <p:txBody>
          <a:bodyPr anchor="ctr">
            <a:normAutofit/>
          </a:bodyPr>
          <a:lstStyle>
            <a:defPPr>
              <a:defRPr lang="en-US"/>
            </a:defPPr>
            <a:lvl1pPr marL="0" algn="ctr" defTabSz="914400" rtl="0" eaLnBrk="1" latinLnBrk="0" hangingPunct="1">
              <a:defRPr sz="105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47DB54-D037-B84F-B6F1-2E8DA40D09AD}" type="slidenum">
              <a:rPr lang="en-US" smtClean="0"/>
              <a:pPr>
                <a:spcAft>
                  <a:spcPts val="600"/>
                </a:spcAft>
              </a:pPr>
              <a:t>29</a:t>
            </a:fld>
            <a:endParaRPr lang="en-US"/>
          </a:p>
        </p:txBody>
      </p:sp>
      <p:sp>
        <p:nvSpPr>
          <p:cNvPr id="5" name="Title 4">
            <a:extLst>
              <a:ext uri="{FF2B5EF4-FFF2-40B4-BE49-F238E27FC236}">
                <a16:creationId xmlns:a16="http://schemas.microsoft.com/office/drawing/2014/main" id="{F430B389-CDAE-4FC0-8130-C823A5E2EC0C}"/>
              </a:ext>
            </a:extLst>
          </p:cNvPr>
          <p:cNvSpPr>
            <a:spLocks noGrp="1"/>
          </p:cNvSpPr>
          <p:nvPr>
            <p:ph type="title"/>
          </p:nvPr>
        </p:nvSpPr>
        <p:spPr>
          <a:xfrm>
            <a:off x="960792" y="390719"/>
            <a:ext cx="10270415" cy="998344"/>
          </a:xfrm>
        </p:spPr>
        <p:txBody>
          <a:bodyPr anchor="t">
            <a:normAutofit fontScale="90000"/>
          </a:bodyPr>
          <a:lstStyle/>
          <a:p>
            <a:r>
              <a:rPr lang="en-US"/>
              <a:t>Authentication with service principals in Azure AD</a:t>
            </a:r>
            <a:endParaRPr lang="en-GB"/>
          </a:p>
        </p:txBody>
      </p:sp>
      <p:pic>
        <p:nvPicPr>
          <p:cNvPr id="6" name="Content Placeholder 6" descr="Gears">
            <a:extLst>
              <a:ext uri="{FF2B5EF4-FFF2-40B4-BE49-F238E27FC236}">
                <a16:creationId xmlns:a16="http://schemas.microsoft.com/office/drawing/2014/main" id="{13705C39-D4A7-4412-AE92-1322570F54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6255" y="3580167"/>
            <a:ext cx="2160234" cy="2160234"/>
          </a:xfrm>
          <a:prstGeom prst="rect">
            <a:avLst/>
          </a:prstGeom>
        </p:spPr>
      </p:pic>
      <p:sp>
        <p:nvSpPr>
          <p:cNvPr id="7" name="Content Placeholder 2">
            <a:extLst>
              <a:ext uri="{FF2B5EF4-FFF2-40B4-BE49-F238E27FC236}">
                <a16:creationId xmlns:a16="http://schemas.microsoft.com/office/drawing/2014/main" id="{C1152D38-867E-4216-A7F4-8A06E4848A98}"/>
              </a:ext>
            </a:extLst>
          </p:cNvPr>
          <p:cNvSpPr txBox="1">
            <a:spLocks/>
          </p:cNvSpPr>
          <p:nvPr/>
        </p:nvSpPr>
        <p:spPr>
          <a:xfrm>
            <a:off x="4251953" y="3580167"/>
            <a:ext cx="493641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t>Managed Identities</a:t>
            </a:r>
            <a:endParaRPr lang="en-US"/>
          </a:p>
          <a:p>
            <a:pPr marL="342900" indent="-342900">
              <a:buFont typeface="Arial" panose="020B0604020202020204" pitchFamily="34" charset="0"/>
              <a:buChar char="•"/>
            </a:pPr>
            <a:r>
              <a:rPr lang="en-US"/>
              <a:t>A Managed Identity is a secure way of allowing Azure Resources to interact with each other</a:t>
            </a:r>
          </a:p>
          <a:p>
            <a:pPr marL="342900" indent="-342900">
              <a:buFont typeface="Arial" panose="020B0604020202020204" pitchFamily="34" charset="0"/>
              <a:buChar char="•"/>
            </a:pPr>
            <a:r>
              <a:rPr lang="en-US"/>
              <a:t>Authentication happens via tokens in an automated fashion</a:t>
            </a:r>
          </a:p>
          <a:p>
            <a:pPr marL="342900" indent="-342900">
              <a:buFont typeface="Arial" panose="020B0604020202020204" pitchFamily="34" charset="0"/>
              <a:buChar char="•"/>
            </a:pPr>
            <a:r>
              <a:rPr lang="en-US"/>
              <a:t>A developer doesn’t need to even know the credentials – everything is handled by Azure in the form of RBAC assignments via AAD</a:t>
            </a:r>
          </a:p>
          <a:p>
            <a:pPr marL="342900" indent="-34290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977549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D9D767E-EB6B-455B-9EAE-387689C75327}"/>
              </a:ext>
            </a:extLst>
          </p:cNvPr>
          <p:cNvSpPr/>
          <p:nvPr/>
        </p:nvSpPr>
        <p:spPr>
          <a:xfrm rot="16200000">
            <a:off x="6247295" y="3139107"/>
            <a:ext cx="2407300" cy="942166"/>
          </a:xfrm>
          <a:prstGeom prst="triangle">
            <a:avLst>
              <a:gd name="adj" fmla="val 489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C6E1E735-35EA-4B6D-8A3C-CC4947788F5D}"/>
              </a:ext>
            </a:extLst>
          </p:cNvPr>
          <p:cNvGraphicFramePr>
            <a:graphicFrameLocks noGrp="1"/>
          </p:cNvGraphicFramePr>
          <p:nvPr>
            <p:ph idx="1"/>
            <p:extLst>
              <p:ext uri="{D42A27DB-BD31-4B8C-83A1-F6EECF244321}">
                <p14:modId xmlns:p14="http://schemas.microsoft.com/office/powerpoint/2010/main" val="1722815358"/>
              </p:ext>
            </p:extLst>
          </p:nvPr>
        </p:nvGraphicFramePr>
        <p:xfrm>
          <a:off x="692150" y="1524000"/>
          <a:ext cx="6681239" cy="3403600"/>
        </p:xfrm>
        <a:graphic>
          <a:graphicData uri="http://schemas.openxmlformats.org/drawingml/2006/table">
            <a:tbl>
              <a:tblPr firstRow="1" bandRow="1">
                <a:tableStyleId>{2D5ABB26-0587-4C30-8999-92F81FD0307C}</a:tableStyleId>
              </a:tblPr>
              <a:tblGrid>
                <a:gridCol w="420184">
                  <a:extLst>
                    <a:ext uri="{9D8B030D-6E8A-4147-A177-3AD203B41FA5}">
                      <a16:colId xmlns:a16="http://schemas.microsoft.com/office/drawing/2014/main" val="3124726819"/>
                    </a:ext>
                  </a:extLst>
                </a:gridCol>
                <a:gridCol w="6261055">
                  <a:extLst>
                    <a:ext uri="{9D8B030D-6E8A-4147-A177-3AD203B41FA5}">
                      <a16:colId xmlns:a16="http://schemas.microsoft.com/office/drawing/2014/main" val="2620207926"/>
                    </a:ext>
                  </a:extLst>
                </a:gridCol>
              </a:tblGrid>
              <a:tr h="370840">
                <a:tc gridSpan="2">
                  <a:txBody>
                    <a:bodyPr/>
                    <a:lstStyle/>
                    <a:p>
                      <a:r>
                        <a:rPr lang="en-US" b="1"/>
                        <a:t>Sessions</a:t>
                      </a:r>
                    </a:p>
                  </a:txBody>
                  <a:tcPr marL="167900" marR="167900">
                    <a:solidFill>
                      <a:schemeClr val="bg1"/>
                    </a:solidFill>
                  </a:tcPr>
                </a:tc>
                <a:tc hMerge="1">
                  <a:txBody>
                    <a:bodyPr/>
                    <a:lstStyle/>
                    <a:p>
                      <a:endParaRPr lang="en-US"/>
                    </a:p>
                  </a:txBody>
                  <a:tcPr/>
                </a:tc>
                <a:extLst>
                  <a:ext uri="{0D108BD9-81ED-4DB2-BD59-A6C34878D82A}">
                    <a16:rowId xmlns:a16="http://schemas.microsoft.com/office/drawing/2014/main" val="2684027263"/>
                  </a:ext>
                </a:extLst>
              </a:tr>
              <a:tr h="370840">
                <a:tc>
                  <a:txBody>
                    <a:bodyPr/>
                    <a:lstStyle/>
                    <a:p>
                      <a:r>
                        <a:rPr lang="en-US">
                          <a:solidFill>
                            <a:schemeClr val="tx2"/>
                          </a:solidFill>
                        </a:rPr>
                        <a:t>1</a:t>
                      </a:r>
                    </a:p>
                  </a:txBody>
                  <a:tcPr marL="167900" marR="167900">
                    <a:noFill/>
                  </a:tcPr>
                </a:tc>
                <a:tc>
                  <a:txBody>
                    <a:bodyPr/>
                    <a:lstStyle/>
                    <a:p>
                      <a:r>
                        <a:rPr lang="en-US">
                          <a:latin typeface="Segoe UI Light" panose="020B0502040204020203" pitchFamily="34" charset="0"/>
                          <a:cs typeface="Segoe UI Light" panose="020B0502040204020203" pitchFamily="34" charset="0"/>
                        </a:rPr>
                        <a:t>Pre-work overview </a:t>
                      </a:r>
                    </a:p>
                  </a:txBody>
                  <a:tcPr marL="167900" marR="167900">
                    <a:solidFill>
                      <a:schemeClr val="bg1">
                        <a:lumMod val="95000"/>
                      </a:schemeClr>
                    </a:solidFill>
                  </a:tcPr>
                </a:tc>
                <a:extLst>
                  <a:ext uri="{0D108BD9-81ED-4DB2-BD59-A6C34878D82A}">
                    <a16:rowId xmlns:a16="http://schemas.microsoft.com/office/drawing/2014/main" val="3030370429"/>
                  </a:ext>
                </a:extLst>
              </a:tr>
              <a:tr h="370840">
                <a:tc>
                  <a:txBody>
                    <a:bodyPr/>
                    <a:lstStyle/>
                    <a:p>
                      <a:r>
                        <a:rPr lang="en-US">
                          <a:solidFill>
                            <a:schemeClr val="tx2"/>
                          </a:solidFill>
                        </a:rPr>
                        <a:t>2</a:t>
                      </a:r>
                    </a:p>
                  </a:txBody>
                  <a:tcPr marL="167900" marR="167900">
                    <a:noFill/>
                  </a:tcPr>
                </a:tc>
                <a:tc>
                  <a:txBody>
                    <a:bodyPr/>
                    <a:lstStyle/>
                    <a:p>
                      <a:r>
                        <a:rPr lang="en-CA" sz="1800" b="0">
                          <a:latin typeface="Segoe UI Light" panose="020B0502040204020203" pitchFamily="34" charset="0"/>
                          <a:cs typeface="Segoe UI Light" panose="020B0502040204020203" pitchFamily="34" charset="0"/>
                        </a:rPr>
                        <a:t>Using Azure DevOps Services. Security in DevOps </a:t>
                      </a:r>
                    </a:p>
                  </a:txBody>
                  <a:tcPr marL="167900" marR="167900">
                    <a:solidFill>
                      <a:schemeClr val="bg1"/>
                    </a:solidFill>
                  </a:tcPr>
                </a:tc>
                <a:extLst>
                  <a:ext uri="{0D108BD9-81ED-4DB2-BD59-A6C34878D82A}">
                    <a16:rowId xmlns:a16="http://schemas.microsoft.com/office/drawing/2014/main" val="1207771905"/>
                  </a:ext>
                </a:extLst>
              </a:tr>
              <a:tr h="370840">
                <a:tc>
                  <a:txBody>
                    <a:bodyPr/>
                    <a:lstStyle/>
                    <a:p>
                      <a:r>
                        <a:rPr lang="en-US">
                          <a:solidFill>
                            <a:schemeClr val="tx2"/>
                          </a:solidFill>
                        </a:rPr>
                        <a:t>3</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Segoe UI Light"/>
                          <a:cs typeface="Segoe UI Light"/>
                        </a:rPr>
                        <a:t>Architecture and technical practices to create </a:t>
                      </a:r>
                      <a:r>
                        <a:rPr lang="en-US" sz="1800" b="1">
                          <a:latin typeface="Segoe UI Light"/>
                          <a:cs typeface="Segoe UI Light"/>
                        </a:rPr>
                        <a:t>fast flow </a:t>
                      </a:r>
                      <a:r>
                        <a:rPr lang="en-US" sz="1800" b="0">
                          <a:latin typeface="Segoe UI Light"/>
                          <a:cs typeface="Segoe UI Light"/>
                        </a:rPr>
                        <a:t>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Segoe UI Light"/>
                          <a:cs typeface="Segoe UI Light"/>
                        </a:rPr>
                        <a:t>development into operations</a:t>
                      </a:r>
                    </a:p>
                  </a:txBody>
                  <a:tcPr marL="167900" marR="167900">
                    <a:solidFill>
                      <a:schemeClr val="bg1">
                        <a:lumMod val="95000"/>
                      </a:schemeClr>
                    </a:solidFill>
                  </a:tcPr>
                </a:tc>
                <a:extLst>
                  <a:ext uri="{0D108BD9-81ED-4DB2-BD59-A6C34878D82A}">
                    <a16:rowId xmlns:a16="http://schemas.microsoft.com/office/drawing/2014/main" val="687735590"/>
                  </a:ext>
                </a:extLst>
              </a:tr>
              <a:tr h="370840">
                <a:tc>
                  <a:txBody>
                    <a:bodyPr/>
                    <a:lstStyle/>
                    <a:p>
                      <a:r>
                        <a:rPr lang="en-US">
                          <a:solidFill>
                            <a:schemeClr val="tx2"/>
                          </a:solidFill>
                        </a:rPr>
                        <a:t>4</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Segoe UI Light" panose="020B0502040204020203" pitchFamily="34" charset="0"/>
                          <a:cs typeface="Segoe UI Light" panose="020B0502040204020203" pitchFamily="34" charset="0"/>
                        </a:rPr>
                        <a:t>Technical practices to create </a:t>
                      </a:r>
                      <a:r>
                        <a:rPr lang="en-US" sz="1800" b="1">
                          <a:latin typeface="Segoe UI Light" panose="020B0502040204020203" pitchFamily="34" charset="0"/>
                          <a:cs typeface="Segoe UI Light" panose="020B0502040204020203" pitchFamily="34" charset="0"/>
                        </a:rPr>
                        <a:t>fast and continuous feedback </a:t>
                      </a:r>
                      <a:r>
                        <a:rPr lang="en-US" sz="1800" b="0">
                          <a:latin typeface="Segoe UI Light" panose="020B0502040204020203" pitchFamily="34" charset="0"/>
                          <a:cs typeface="Segoe UI Light" panose="020B0502040204020203" pitchFamily="34" charset="0"/>
                        </a:rPr>
                        <a:t>from operations to development</a:t>
                      </a:r>
                    </a:p>
                  </a:txBody>
                  <a:tcPr marL="167900" marR="167900">
                    <a:solidFill>
                      <a:schemeClr val="bg1">
                        <a:lumMod val="95000"/>
                      </a:schemeClr>
                    </a:solidFill>
                  </a:tcPr>
                </a:tc>
                <a:extLst>
                  <a:ext uri="{0D108BD9-81ED-4DB2-BD59-A6C34878D82A}">
                    <a16:rowId xmlns:a16="http://schemas.microsoft.com/office/drawing/2014/main" val="1109460575"/>
                  </a:ext>
                </a:extLst>
              </a:tr>
              <a:tr h="370840">
                <a:tc>
                  <a:txBody>
                    <a:bodyPr/>
                    <a:lstStyle/>
                    <a:p>
                      <a:r>
                        <a:rPr lang="en-US">
                          <a:solidFill>
                            <a:schemeClr val="tx2"/>
                          </a:solidFill>
                        </a:rPr>
                        <a:t>5</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Segoe UI Light" panose="020B0502040204020203" pitchFamily="34" charset="0"/>
                          <a:cs typeface="Segoe UI Light" panose="020B0502040204020203" pitchFamily="34" charset="0"/>
                        </a:rPr>
                        <a:t>Technical practices to create opportunities for experimentation and continuous learning</a:t>
                      </a:r>
                    </a:p>
                  </a:txBody>
                  <a:tcPr marL="167900" marR="167900">
                    <a:solidFill>
                      <a:schemeClr val="bg1">
                        <a:lumMod val="95000"/>
                      </a:schemeClr>
                    </a:solidFill>
                  </a:tcPr>
                </a:tc>
                <a:extLst>
                  <a:ext uri="{0D108BD9-81ED-4DB2-BD59-A6C34878D82A}">
                    <a16:rowId xmlns:a16="http://schemas.microsoft.com/office/drawing/2014/main" val="4171151319"/>
                  </a:ext>
                </a:extLst>
              </a:tr>
              <a:tr h="370840">
                <a:tc>
                  <a:txBody>
                    <a:bodyPr/>
                    <a:lstStyle/>
                    <a:p>
                      <a:r>
                        <a:rPr lang="en-US">
                          <a:solidFill>
                            <a:schemeClr val="tx2"/>
                          </a:solidFill>
                        </a:rPr>
                        <a:t>6</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latin typeface="Segoe UI Light" panose="020B0502040204020203" pitchFamily="34" charset="0"/>
                          <a:cs typeface="Segoe UI Light" panose="020B0502040204020203" pitchFamily="34" charset="0"/>
                        </a:rPr>
                        <a:t>Azure security and compliance </a:t>
                      </a:r>
                    </a:p>
                  </a:txBody>
                  <a:tcPr marL="167900" marR="167900">
                    <a:solidFill>
                      <a:schemeClr val="bg1">
                        <a:lumMod val="95000"/>
                      </a:schemeClr>
                    </a:solidFill>
                  </a:tcPr>
                </a:tc>
                <a:extLst>
                  <a:ext uri="{0D108BD9-81ED-4DB2-BD59-A6C34878D82A}">
                    <a16:rowId xmlns:a16="http://schemas.microsoft.com/office/drawing/2014/main" val="126829211"/>
                  </a:ext>
                </a:extLst>
              </a:tr>
            </a:tbl>
          </a:graphicData>
        </a:graphic>
      </p:graphicFrame>
      <p:sp>
        <p:nvSpPr>
          <p:cNvPr id="3" name="Title 2">
            <a:extLst>
              <a:ext uri="{FF2B5EF4-FFF2-40B4-BE49-F238E27FC236}">
                <a16:creationId xmlns:a16="http://schemas.microsoft.com/office/drawing/2014/main" id="{CA4D97AA-5121-4320-A9F7-B94D89F4F5A2}"/>
              </a:ext>
            </a:extLst>
          </p:cNvPr>
          <p:cNvSpPr>
            <a:spLocks noGrp="1"/>
          </p:cNvSpPr>
          <p:nvPr>
            <p:ph type="title"/>
          </p:nvPr>
        </p:nvSpPr>
        <p:spPr/>
        <p:txBody>
          <a:bodyPr/>
          <a:lstStyle/>
          <a:p>
            <a:r>
              <a:rPr lang="en-US"/>
              <a:t>Avanade DevOps Practitioner Sessions</a:t>
            </a:r>
          </a:p>
        </p:txBody>
      </p:sp>
      <p:sp>
        <p:nvSpPr>
          <p:cNvPr id="4" name="Slide Number Placeholder 3">
            <a:extLst>
              <a:ext uri="{FF2B5EF4-FFF2-40B4-BE49-F238E27FC236}">
                <a16:creationId xmlns:a16="http://schemas.microsoft.com/office/drawing/2014/main" id="{6F80EB15-3266-440F-8EC1-94C107CDF93D}"/>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sp>
        <p:nvSpPr>
          <p:cNvPr id="5" name="Content Placeholder 4">
            <a:extLst>
              <a:ext uri="{FF2B5EF4-FFF2-40B4-BE49-F238E27FC236}">
                <a16:creationId xmlns:a16="http://schemas.microsoft.com/office/drawing/2014/main" id="{009CDD97-A1D5-44D0-99F3-E5F8557B8C87}"/>
              </a:ext>
            </a:extLst>
          </p:cNvPr>
          <p:cNvSpPr>
            <a:spLocks noGrp="1"/>
          </p:cNvSpPr>
          <p:nvPr>
            <p:ph sz="half" idx="4294967295"/>
          </p:nvPr>
        </p:nvSpPr>
        <p:spPr>
          <a:xfrm>
            <a:off x="7922028" y="2406540"/>
            <a:ext cx="4269971" cy="2407300"/>
          </a:xfrm>
          <a:solidFill>
            <a:schemeClr val="bg1">
              <a:lumMod val="95000"/>
            </a:schemeClr>
          </a:solidFill>
        </p:spPr>
        <p:txBody>
          <a:bodyPr anchor="ctr"/>
          <a:lstStyle/>
          <a:p>
            <a:r>
              <a:rPr lang="en-US" sz="1800" b="1">
                <a:latin typeface="+mn-lt"/>
                <a:ea typeface="+mn-ea"/>
                <a:cs typeface="+mn-cs"/>
              </a:rPr>
              <a:t>Session Agenda</a:t>
            </a:r>
          </a:p>
          <a:p>
            <a:pPr lvl="0"/>
            <a:r>
              <a:rPr lang="en-US"/>
              <a:t>Azure DevOps for client projects, experimentation, Avanade Scrum Plus PT, Azure Boards, Delivery Plans.</a:t>
            </a:r>
          </a:p>
          <a:p>
            <a:pPr lvl="0"/>
            <a:r>
              <a:rPr lang="en-US"/>
              <a:t>Security in DevOps.</a:t>
            </a:r>
          </a:p>
        </p:txBody>
      </p:sp>
    </p:spTree>
    <p:extLst>
      <p:ext uri="{BB962C8B-B14F-4D97-AF65-F5344CB8AC3E}">
        <p14:creationId xmlns:p14="http://schemas.microsoft.com/office/powerpoint/2010/main" val="8833432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86A5C88-8EB6-43EB-AC5E-84E3367EBAC8}"/>
              </a:ext>
            </a:extLst>
          </p:cNvPr>
          <p:cNvSpPr>
            <a:spLocks noGrp="1"/>
          </p:cNvSpPr>
          <p:nvPr>
            <p:ph sz="half" idx="1"/>
          </p:nvPr>
        </p:nvSpPr>
        <p:spPr>
          <a:xfrm>
            <a:off x="690563" y="2344071"/>
            <a:ext cx="2330223" cy="3599528"/>
          </a:xfrm>
        </p:spPr>
        <p:txBody>
          <a:bodyPr/>
          <a:lstStyle/>
          <a:p>
            <a:endParaRPr lang="en-US"/>
          </a:p>
        </p:txBody>
      </p:sp>
      <p:sp>
        <p:nvSpPr>
          <p:cNvPr id="3" name="Title 2">
            <a:extLst>
              <a:ext uri="{FF2B5EF4-FFF2-40B4-BE49-F238E27FC236}">
                <a16:creationId xmlns:a16="http://schemas.microsoft.com/office/drawing/2014/main" id="{ACDDB76B-30DC-44AA-A31B-24F7A07D3314}"/>
              </a:ext>
            </a:extLst>
          </p:cNvPr>
          <p:cNvSpPr>
            <a:spLocks noGrp="1"/>
          </p:cNvSpPr>
          <p:nvPr>
            <p:ph type="title"/>
          </p:nvPr>
        </p:nvSpPr>
        <p:spPr>
          <a:xfrm>
            <a:off x="690563" y="390719"/>
            <a:ext cx="2330223" cy="1781175"/>
          </a:xfrm>
        </p:spPr>
        <p:txBody>
          <a:bodyPr anchor="t">
            <a:normAutofit/>
          </a:bodyPr>
          <a:lstStyle/>
          <a:p>
            <a:r>
              <a:rPr lang="en-US" sz="2000" b="0" i="0"/>
              <a:t>Key security risks with storing credentials in code or in configuration files</a:t>
            </a:r>
            <a:endParaRPr lang="en-CA" sz="2000"/>
          </a:p>
        </p:txBody>
      </p:sp>
      <p:graphicFrame>
        <p:nvGraphicFramePr>
          <p:cNvPr id="17" name="Content Placeholder 1">
            <a:extLst>
              <a:ext uri="{FF2B5EF4-FFF2-40B4-BE49-F238E27FC236}">
                <a16:creationId xmlns:a16="http://schemas.microsoft.com/office/drawing/2014/main" id="{8D39C737-CCCB-41C1-9BEE-A768C4146470}"/>
              </a:ext>
            </a:extLst>
          </p:cNvPr>
          <p:cNvGraphicFramePr>
            <a:graphicFrameLocks noGrp="1"/>
          </p:cNvGraphicFramePr>
          <p:nvPr>
            <p:ph sz="half" idx="2"/>
            <p:extLst>
              <p:ext uri="{D42A27DB-BD31-4B8C-83A1-F6EECF244321}">
                <p14:modId xmlns:p14="http://schemas.microsoft.com/office/powerpoint/2010/main" val="2110718385"/>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01228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8E924764-E812-4E8E-9AE8-B29DB624BD8C}"/>
              </a:ext>
            </a:extLst>
          </p:cNvPr>
          <p:cNvSpPr>
            <a:spLocks noGrp="1"/>
          </p:cNvSpPr>
          <p:nvPr>
            <p:ph sz="half" idx="1"/>
          </p:nvPr>
        </p:nvSpPr>
        <p:spPr>
          <a:xfrm>
            <a:off x="691375" y="1524000"/>
            <a:ext cx="11051987" cy="4351338"/>
          </a:xfrm>
        </p:spPr>
        <p:txBody>
          <a:bodyPr>
            <a:normAutofit/>
          </a:bodyPr>
          <a:lstStyle/>
          <a:p>
            <a:r>
              <a:rPr lang="en-US" sz="1700"/>
              <a:t>Say you are building an API. </a:t>
            </a:r>
          </a:p>
          <a:p>
            <a:r>
              <a:rPr lang="en-US" sz="1700"/>
              <a:t>Think of an Azure service principal as a proxy account, or identity, that represents your API to it’s consumer apps. This account is managed by Azure Active Directory (Azure AD). </a:t>
            </a:r>
          </a:p>
          <a:p>
            <a:r>
              <a:rPr lang="en-CA" sz="1700"/>
              <a:t>Use Microsoft identity platform to provide a unified way to authenticate consumer apps. </a:t>
            </a:r>
            <a:r>
              <a:rPr lang="en-US" sz="1700"/>
              <a:t>When consumer app successfully authenticates with Azure AD, it receives a unique token and will use it each time it makes a call to the API (or access a service)</a:t>
            </a:r>
          </a:p>
          <a:p>
            <a:pPr marL="285750" indent="-285750">
              <a:buFontTx/>
              <a:buChar char="-"/>
            </a:pPr>
            <a:r>
              <a:rPr lang="en-US" sz="1700"/>
              <a:t>One way to provision your API app for Microsoft identity platform is to use Azure portal to register the app</a:t>
            </a:r>
          </a:p>
          <a:p>
            <a:pPr marL="971550" lvl="1" indent="-285750">
              <a:buFontTx/>
              <a:buChar char="-"/>
            </a:pPr>
            <a:r>
              <a:rPr lang="en-US" sz="1500"/>
              <a:t>Sign into Azure portal </a:t>
            </a:r>
            <a:r>
              <a:rPr lang="en-US" sz="1500">
                <a:sym typeface="Wingdings" panose="05000000000000000000" pitchFamily="2" charset="2"/>
              </a:rPr>
              <a:t> select Azure Active Directory  App registrations  New registration</a:t>
            </a:r>
          </a:p>
          <a:p>
            <a:pPr marL="971550" lvl="1" indent="-285750">
              <a:buFontTx/>
              <a:buChar char="-"/>
            </a:pPr>
            <a:r>
              <a:rPr lang="en-US" sz="1500"/>
              <a:t>When you finish the steps, the application is registered with Azure AD. It's also associated with a service principal</a:t>
            </a:r>
          </a:p>
          <a:p>
            <a:pPr marL="285750" indent="-285750">
              <a:buFontTx/>
              <a:buChar char="-"/>
            </a:pPr>
            <a:r>
              <a:rPr lang="en-US" sz="1700"/>
              <a:t>Other several ways are using PowerShell, Through CLI commands, using API calls (which is what MESSP does) </a:t>
            </a:r>
          </a:p>
          <a:p>
            <a:pPr marL="285750" indent="-285750">
              <a:buFontTx/>
              <a:buChar char="-"/>
            </a:pPr>
            <a:r>
              <a:rPr lang="en-US" sz="1700"/>
              <a:t>For your registered app, generate certificate / client secret that consumer app will use as credentials to authenticate requests (API calls)</a:t>
            </a:r>
          </a:p>
          <a:p>
            <a:pPr marL="285750" indent="-285750">
              <a:buFontTx/>
              <a:buChar char="-"/>
            </a:pPr>
            <a:endParaRPr lang="en-US" sz="1700"/>
          </a:p>
        </p:txBody>
      </p:sp>
      <p:sp>
        <p:nvSpPr>
          <p:cNvPr id="3" name="Title 2">
            <a:extLst>
              <a:ext uri="{FF2B5EF4-FFF2-40B4-BE49-F238E27FC236}">
                <a16:creationId xmlns:a16="http://schemas.microsoft.com/office/drawing/2014/main" id="{DE60C6AB-694F-445C-BF47-888E0F951724}"/>
              </a:ext>
            </a:extLst>
          </p:cNvPr>
          <p:cNvSpPr>
            <a:spLocks noGrp="1"/>
          </p:cNvSpPr>
          <p:nvPr>
            <p:ph type="title"/>
          </p:nvPr>
        </p:nvSpPr>
        <p:spPr>
          <a:xfrm>
            <a:off x="691375" y="390719"/>
            <a:ext cx="10783229" cy="998344"/>
          </a:xfrm>
        </p:spPr>
        <p:txBody>
          <a:bodyPr anchor="t">
            <a:normAutofit/>
          </a:bodyPr>
          <a:lstStyle/>
          <a:p>
            <a:r>
              <a:rPr lang="en-US" sz="3300"/>
              <a:t>Azure service principals improves application security</a:t>
            </a:r>
            <a:endParaRPr lang="en-CA" sz="3300"/>
          </a:p>
        </p:txBody>
      </p:sp>
    </p:spTree>
    <p:extLst>
      <p:ext uri="{BB962C8B-B14F-4D97-AF65-F5344CB8AC3E}">
        <p14:creationId xmlns:p14="http://schemas.microsoft.com/office/powerpoint/2010/main" val="1605440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8E924764-E812-4E8E-9AE8-B29DB624BD8C}"/>
              </a:ext>
            </a:extLst>
          </p:cNvPr>
          <p:cNvSpPr>
            <a:spLocks noGrp="1"/>
          </p:cNvSpPr>
          <p:nvPr>
            <p:ph sz="half" idx="2"/>
          </p:nvPr>
        </p:nvSpPr>
        <p:spPr>
          <a:xfrm>
            <a:off x="690564" y="390719"/>
            <a:ext cx="2862269" cy="5552881"/>
          </a:xfrm>
        </p:spPr>
        <p:txBody>
          <a:bodyPr>
            <a:normAutofit/>
          </a:bodyPr>
          <a:lstStyle/>
          <a:p>
            <a:pPr marL="285750" indent="-285750">
              <a:buFontTx/>
              <a:buChar char="-"/>
            </a:pPr>
            <a:r>
              <a:rPr lang="en-US" sz="1600"/>
              <a:t>One way to provision your API app for Microsoft identity platform is to use Azure portal to register the app</a:t>
            </a:r>
          </a:p>
          <a:p>
            <a:pPr marL="971550" lvl="1" indent="-285750">
              <a:buFontTx/>
              <a:buChar char="-"/>
            </a:pPr>
            <a:r>
              <a:rPr lang="en-US" sz="1600"/>
              <a:t>Sign into Azure portal </a:t>
            </a:r>
            <a:r>
              <a:rPr lang="en-US" sz="1600">
                <a:sym typeface="Wingdings" panose="05000000000000000000" pitchFamily="2" charset="2"/>
              </a:rPr>
              <a:t></a:t>
            </a:r>
            <a:r>
              <a:rPr lang="en-US" sz="1600"/>
              <a:t> select Azure Active Directory </a:t>
            </a:r>
            <a:r>
              <a:rPr lang="en-US" sz="1600">
                <a:sym typeface="Wingdings" panose="05000000000000000000" pitchFamily="2" charset="2"/>
              </a:rPr>
              <a:t></a:t>
            </a:r>
            <a:r>
              <a:rPr lang="en-US" sz="1600"/>
              <a:t> App registrations </a:t>
            </a:r>
            <a:r>
              <a:rPr lang="en-US" sz="1600">
                <a:sym typeface="Wingdings" panose="05000000000000000000" pitchFamily="2" charset="2"/>
              </a:rPr>
              <a:t></a:t>
            </a:r>
            <a:r>
              <a:rPr lang="en-US" sz="1600"/>
              <a:t> New registration</a:t>
            </a:r>
          </a:p>
          <a:p>
            <a:pPr marL="971550" lvl="1" indent="-285750">
              <a:buFontTx/>
              <a:buChar char="-"/>
            </a:pPr>
            <a:r>
              <a:rPr lang="en-US" sz="1600"/>
              <a:t>When you finish the steps, the application is registered with Azure AD. It's also associated with a service principal</a:t>
            </a:r>
          </a:p>
          <a:p>
            <a:pPr marL="285750" indent="-285750">
              <a:buFontTx/>
              <a:buChar char="-"/>
            </a:pPr>
            <a:r>
              <a:rPr lang="en-US" sz="1600"/>
              <a:t>Other several ways are using PowerShell, Through CLI commands, using API calls (which is what MESSP does) </a:t>
            </a:r>
          </a:p>
          <a:p>
            <a:pPr marL="285750" indent="-285750">
              <a:buFontTx/>
              <a:buChar char="-"/>
            </a:pPr>
            <a:endParaRPr lang="en-US" sz="1600"/>
          </a:p>
        </p:txBody>
      </p:sp>
      <p:pic>
        <p:nvPicPr>
          <p:cNvPr id="4" name="Picture 3">
            <a:extLst>
              <a:ext uri="{FF2B5EF4-FFF2-40B4-BE49-F238E27FC236}">
                <a16:creationId xmlns:a16="http://schemas.microsoft.com/office/drawing/2014/main" id="{3C9BD14E-CEBD-43D5-A958-639CE68C2B55}"/>
              </a:ext>
            </a:extLst>
          </p:cNvPr>
          <p:cNvPicPr>
            <a:picLocks noChangeAspect="1"/>
          </p:cNvPicPr>
          <p:nvPr/>
        </p:nvPicPr>
        <p:blipFill>
          <a:blip r:embed="rId3"/>
          <a:stretch>
            <a:fillRect/>
          </a:stretch>
        </p:blipFill>
        <p:spPr>
          <a:xfrm>
            <a:off x="3645478" y="1558683"/>
            <a:ext cx="8474563" cy="4533891"/>
          </a:xfrm>
          <a:prstGeom prst="rect">
            <a:avLst/>
          </a:prstGeom>
          <a:noFill/>
        </p:spPr>
      </p:pic>
      <p:sp>
        <p:nvSpPr>
          <p:cNvPr id="3" name="Title 2">
            <a:extLst>
              <a:ext uri="{FF2B5EF4-FFF2-40B4-BE49-F238E27FC236}">
                <a16:creationId xmlns:a16="http://schemas.microsoft.com/office/drawing/2014/main" id="{DE60C6AB-694F-445C-BF47-888E0F951724}"/>
              </a:ext>
            </a:extLst>
          </p:cNvPr>
          <p:cNvSpPr>
            <a:spLocks noGrp="1"/>
          </p:cNvSpPr>
          <p:nvPr>
            <p:ph type="title"/>
          </p:nvPr>
        </p:nvSpPr>
        <p:spPr>
          <a:xfrm>
            <a:off x="5268508" y="390719"/>
            <a:ext cx="6323423" cy="1080000"/>
          </a:xfrm>
        </p:spPr>
        <p:txBody>
          <a:bodyPr anchor="t">
            <a:normAutofit/>
          </a:bodyPr>
          <a:lstStyle/>
          <a:p>
            <a:r>
              <a:rPr lang="en-US"/>
              <a:t>Azure service principals improves application security</a:t>
            </a:r>
            <a:endParaRPr lang="en-CA"/>
          </a:p>
        </p:txBody>
      </p:sp>
    </p:spTree>
    <p:extLst>
      <p:ext uri="{BB962C8B-B14F-4D97-AF65-F5344CB8AC3E}">
        <p14:creationId xmlns:p14="http://schemas.microsoft.com/office/powerpoint/2010/main" val="10923066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8E924764-E812-4E8E-9AE8-B29DB624BD8C}"/>
              </a:ext>
            </a:extLst>
          </p:cNvPr>
          <p:cNvSpPr>
            <a:spLocks noGrp="1"/>
          </p:cNvSpPr>
          <p:nvPr>
            <p:ph sz="half" idx="2"/>
          </p:nvPr>
        </p:nvSpPr>
        <p:spPr>
          <a:xfrm>
            <a:off x="690564" y="390719"/>
            <a:ext cx="2862269" cy="5552881"/>
          </a:xfrm>
        </p:spPr>
        <p:txBody>
          <a:bodyPr>
            <a:normAutofit/>
          </a:bodyPr>
          <a:lstStyle/>
          <a:p>
            <a:pPr marL="285750" indent="-285750">
              <a:buFontTx/>
              <a:buChar char="-"/>
            </a:pPr>
            <a:r>
              <a:rPr lang="en-US"/>
              <a:t>For your registered app, generate certificate / client secret that consumer app will use as credentials to authenticate requests (API calls)</a:t>
            </a:r>
          </a:p>
          <a:p>
            <a:pPr marL="285750" indent="-285750">
              <a:buFontTx/>
              <a:buChar char="-"/>
            </a:pPr>
            <a:r>
              <a:rPr lang="en-US"/>
              <a:t>Consumer app will also need:</a:t>
            </a:r>
          </a:p>
          <a:p>
            <a:pPr marL="971550" lvl="1" indent="-285750">
              <a:buFontTx/>
              <a:buChar char="-"/>
            </a:pPr>
            <a:r>
              <a:rPr lang="en-US"/>
              <a:t>Directory (tenant) ID </a:t>
            </a:r>
          </a:p>
          <a:p>
            <a:pPr marL="971550" lvl="1" indent="-285750">
              <a:buFontTx/>
              <a:buChar char="-"/>
            </a:pPr>
            <a:r>
              <a:rPr lang="en-US"/>
              <a:t>Application (client) ID </a:t>
            </a:r>
          </a:p>
          <a:p>
            <a:pPr marL="285750" indent="-285750">
              <a:buFontTx/>
              <a:buChar char="-"/>
            </a:pPr>
            <a:endParaRPr lang="en-US"/>
          </a:p>
        </p:txBody>
      </p:sp>
      <p:pic>
        <p:nvPicPr>
          <p:cNvPr id="6" name="Picture 5">
            <a:extLst>
              <a:ext uri="{FF2B5EF4-FFF2-40B4-BE49-F238E27FC236}">
                <a16:creationId xmlns:a16="http://schemas.microsoft.com/office/drawing/2014/main" id="{AABEE56F-5D4E-45D4-928C-0CD660C31CB4}"/>
              </a:ext>
            </a:extLst>
          </p:cNvPr>
          <p:cNvPicPr>
            <a:picLocks noChangeAspect="1"/>
          </p:cNvPicPr>
          <p:nvPr/>
        </p:nvPicPr>
        <p:blipFill>
          <a:blip r:embed="rId3"/>
          <a:stretch>
            <a:fillRect/>
          </a:stretch>
        </p:blipFill>
        <p:spPr>
          <a:xfrm>
            <a:off x="3984238" y="1715961"/>
            <a:ext cx="8014481" cy="4227639"/>
          </a:xfrm>
          <a:prstGeom prst="rect">
            <a:avLst/>
          </a:prstGeom>
          <a:noFill/>
        </p:spPr>
      </p:pic>
      <p:sp>
        <p:nvSpPr>
          <p:cNvPr id="3" name="Title 2">
            <a:extLst>
              <a:ext uri="{FF2B5EF4-FFF2-40B4-BE49-F238E27FC236}">
                <a16:creationId xmlns:a16="http://schemas.microsoft.com/office/drawing/2014/main" id="{DE60C6AB-694F-445C-BF47-888E0F951724}"/>
              </a:ext>
            </a:extLst>
          </p:cNvPr>
          <p:cNvSpPr>
            <a:spLocks noGrp="1"/>
          </p:cNvSpPr>
          <p:nvPr>
            <p:ph type="title"/>
          </p:nvPr>
        </p:nvSpPr>
        <p:spPr>
          <a:xfrm>
            <a:off x="5268508" y="390719"/>
            <a:ext cx="6323423" cy="1080000"/>
          </a:xfrm>
        </p:spPr>
        <p:txBody>
          <a:bodyPr anchor="t">
            <a:normAutofit/>
          </a:bodyPr>
          <a:lstStyle/>
          <a:p>
            <a:r>
              <a:rPr lang="en-US"/>
              <a:t>Azure service principals improves application security</a:t>
            </a:r>
            <a:endParaRPr lang="en-CA"/>
          </a:p>
        </p:txBody>
      </p:sp>
    </p:spTree>
    <p:extLst>
      <p:ext uri="{BB962C8B-B14F-4D97-AF65-F5344CB8AC3E}">
        <p14:creationId xmlns:p14="http://schemas.microsoft.com/office/powerpoint/2010/main" val="19800026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B096A-8E9F-487C-B76A-738386D0EDD4}"/>
              </a:ext>
            </a:extLst>
          </p:cNvPr>
          <p:cNvSpPr>
            <a:spLocks noGrp="1"/>
          </p:cNvSpPr>
          <p:nvPr>
            <p:ph idx="1"/>
          </p:nvPr>
        </p:nvSpPr>
        <p:spPr/>
        <p:txBody>
          <a:bodyPr/>
          <a:lstStyle/>
          <a:p>
            <a:r>
              <a:rPr lang="en-US"/>
              <a:t>Access Authentication or Authentication (classis)</a:t>
            </a:r>
          </a:p>
          <a:p>
            <a:pPr marL="342900" indent="-342900">
              <a:buFontTx/>
              <a:buChar char="-"/>
            </a:pPr>
            <a:r>
              <a:rPr lang="en-US"/>
              <a:t>Disable Anonymous Authentication </a:t>
            </a:r>
          </a:p>
          <a:p>
            <a:pPr marL="342900" indent="-342900">
              <a:buFontTx/>
              <a:buChar char="-"/>
            </a:pPr>
            <a:r>
              <a:rPr lang="en-US"/>
              <a:t>Configure Azure AD authentication </a:t>
            </a:r>
          </a:p>
        </p:txBody>
      </p:sp>
      <p:sp>
        <p:nvSpPr>
          <p:cNvPr id="3" name="Title 2">
            <a:extLst>
              <a:ext uri="{FF2B5EF4-FFF2-40B4-BE49-F238E27FC236}">
                <a16:creationId xmlns:a16="http://schemas.microsoft.com/office/drawing/2014/main" id="{6F64BFAF-B334-4CB8-9F09-6542FC1953D8}"/>
              </a:ext>
            </a:extLst>
          </p:cNvPr>
          <p:cNvSpPr>
            <a:spLocks noGrp="1"/>
          </p:cNvSpPr>
          <p:nvPr>
            <p:ph type="title"/>
          </p:nvPr>
        </p:nvSpPr>
        <p:spPr/>
        <p:txBody>
          <a:bodyPr/>
          <a:lstStyle/>
          <a:p>
            <a:r>
              <a:rPr lang="en-US"/>
              <a:t>Configure Azure AD Authentication for API App</a:t>
            </a:r>
            <a:endParaRPr lang="en-CA"/>
          </a:p>
        </p:txBody>
      </p:sp>
      <p:pic>
        <p:nvPicPr>
          <p:cNvPr id="5" name="Picture 4">
            <a:extLst>
              <a:ext uri="{FF2B5EF4-FFF2-40B4-BE49-F238E27FC236}">
                <a16:creationId xmlns:a16="http://schemas.microsoft.com/office/drawing/2014/main" id="{5D4317AF-B7F4-44F5-8753-55F40FCEA055}"/>
              </a:ext>
            </a:extLst>
          </p:cNvPr>
          <p:cNvPicPr>
            <a:picLocks noChangeAspect="1"/>
          </p:cNvPicPr>
          <p:nvPr/>
        </p:nvPicPr>
        <p:blipFill>
          <a:blip r:embed="rId2"/>
          <a:stretch>
            <a:fillRect/>
          </a:stretch>
        </p:blipFill>
        <p:spPr>
          <a:xfrm>
            <a:off x="1334323" y="2722802"/>
            <a:ext cx="2343825" cy="3937877"/>
          </a:xfrm>
          <a:prstGeom prst="rect">
            <a:avLst/>
          </a:prstGeom>
        </p:spPr>
      </p:pic>
      <p:pic>
        <p:nvPicPr>
          <p:cNvPr id="7" name="Picture 6">
            <a:extLst>
              <a:ext uri="{FF2B5EF4-FFF2-40B4-BE49-F238E27FC236}">
                <a16:creationId xmlns:a16="http://schemas.microsoft.com/office/drawing/2014/main" id="{7B9EEFCB-F252-4301-925F-0A1F46ADD2EE}"/>
              </a:ext>
            </a:extLst>
          </p:cNvPr>
          <p:cNvPicPr>
            <a:picLocks noChangeAspect="1"/>
          </p:cNvPicPr>
          <p:nvPr/>
        </p:nvPicPr>
        <p:blipFill>
          <a:blip r:embed="rId3"/>
          <a:stretch>
            <a:fillRect/>
          </a:stretch>
        </p:blipFill>
        <p:spPr>
          <a:xfrm>
            <a:off x="5928189" y="2343721"/>
            <a:ext cx="4432004" cy="4316958"/>
          </a:xfrm>
          <a:prstGeom prst="rect">
            <a:avLst/>
          </a:prstGeom>
        </p:spPr>
      </p:pic>
      <p:cxnSp>
        <p:nvCxnSpPr>
          <p:cNvPr id="9" name="Straight Arrow Connector 8">
            <a:extLst>
              <a:ext uri="{FF2B5EF4-FFF2-40B4-BE49-F238E27FC236}">
                <a16:creationId xmlns:a16="http://schemas.microsoft.com/office/drawing/2014/main" id="{C1790C16-F097-47A5-90DC-2754824FAF8C}"/>
              </a:ext>
            </a:extLst>
          </p:cNvPr>
          <p:cNvCxnSpPr/>
          <p:nvPr/>
        </p:nvCxnSpPr>
        <p:spPr>
          <a:xfrm>
            <a:off x="3832261" y="4691740"/>
            <a:ext cx="1808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3810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0F9AD-6D78-48E7-B239-148C2578D0EE}"/>
              </a:ext>
            </a:extLst>
          </p:cNvPr>
          <p:cNvSpPr>
            <a:spLocks noGrp="1"/>
          </p:cNvSpPr>
          <p:nvPr>
            <p:ph idx="1"/>
          </p:nvPr>
        </p:nvSpPr>
        <p:spPr/>
        <p:txBody>
          <a:bodyPr/>
          <a:lstStyle/>
          <a:p>
            <a:r>
              <a:rPr lang="en-US"/>
              <a:t>In the tenant hosting consumer app</a:t>
            </a:r>
          </a:p>
          <a:p>
            <a:pPr marL="457200" indent="-457200">
              <a:buFont typeface="+mj-lt"/>
              <a:buAutoNum type="arabicPeriod"/>
            </a:pPr>
            <a:r>
              <a:rPr lang="en-US"/>
              <a:t>Create key vault</a:t>
            </a:r>
          </a:p>
          <a:p>
            <a:pPr marL="457200" indent="-457200">
              <a:buFont typeface="+mj-lt"/>
              <a:buAutoNum type="arabicPeriod"/>
            </a:pPr>
            <a:r>
              <a:rPr lang="en-US"/>
              <a:t>Store client secret (or certificate) in key vault</a:t>
            </a:r>
          </a:p>
          <a:p>
            <a:pPr marL="457200" indent="-457200">
              <a:buFont typeface="+mj-lt"/>
              <a:buAutoNum type="arabicPeriod"/>
            </a:pPr>
            <a:r>
              <a:rPr lang="en-US"/>
              <a:t>Configure access policy for consuming app</a:t>
            </a:r>
          </a:p>
          <a:p>
            <a:pPr marL="457200" indent="-457200">
              <a:buFont typeface="+mj-lt"/>
              <a:buAutoNum type="arabicPeriod"/>
            </a:pPr>
            <a:r>
              <a:rPr lang="en-US"/>
              <a:t>Set configuration for consuming app to read client secret from key vault</a:t>
            </a:r>
          </a:p>
          <a:p>
            <a:pPr marL="457200" indent="-457200">
              <a:buFont typeface="+mj-lt"/>
              <a:buAutoNum type="arabicPeriod"/>
            </a:pPr>
            <a:r>
              <a:rPr lang="en-US"/>
              <a:t>Write code in consuming app to read client secret from configuration (no additional code because of key vault)</a:t>
            </a:r>
          </a:p>
        </p:txBody>
      </p:sp>
      <p:sp>
        <p:nvSpPr>
          <p:cNvPr id="3" name="Title 2">
            <a:extLst>
              <a:ext uri="{FF2B5EF4-FFF2-40B4-BE49-F238E27FC236}">
                <a16:creationId xmlns:a16="http://schemas.microsoft.com/office/drawing/2014/main" id="{014B85C8-0348-44E2-A725-A36435259F4E}"/>
              </a:ext>
            </a:extLst>
          </p:cNvPr>
          <p:cNvSpPr>
            <a:spLocks noGrp="1"/>
          </p:cNvSpPr>
          <p:nvPr>
            <p:ph type="title"/>
          </p:nvPr>
        </p:nvSpPr>
        <p:spPr/>
        <p:txBody>
          <a:bodyPr/>
          <a:lstStyle/>
          <a:p>
            <a:r>
              <a:rPr lang="en-US"/>
              <a:t>Manage secrets in Azure Key Vault</a:t>
            </a:r>
            <a:endParaRPr lang="en-CA"/>
          </a:p>
        </p:txBody>
      </p:sp>
    </p:spTree>
    <p:extLst>
      <p:ext uri="{BB962C8B-B14F-4D97-AF65-F5344CB8AC3E}">
        <p14:creationId xmlns:p14="http://schemas.microsoft.com/office/powerpoint/2010/main" val="20210866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0F9AD-6D78-48E7-B239-148C2578D0EE}"/>
              </a:ext>
            </a:extLst>
          </p:cNvPr>
          <p:cNvSpPr>
            <a:spLocks noGrp="1"/>
          </p:cNvSpPr>
          <p:nvPr>
            <p:ph sz="half" idx="1"/>
          </p:nvPr>
        </p:nvSpPr>
        <p:spPr>
          <a:xfrm>
            <a:off x="690563" y="2344071"/>
            <a:ext cx="2330223" cy="3599528"/>
          </a:xfrm>
        </p:spPr>
        <p:txBody>
          <a:bodyPr>
            <a:normAutofit/>
          </a:bodyPr>
          <a:lstStyle/>
          <a:p>
            <a:r>
              <a:rPr lang="en-US"/>
              <a:t>Create key vault</a:t>
            </a:r>
          </a:p>
        </p:txBody>
      </p:sp>
      <p:pic>
        <p:nvPicPr>
          <p:cNvPr id="5" name="Picture 4">
            <a:extLst>
              <a:ext uri="{FF2B5EF4-FFF2-40B4-BE49-F238E27FC236}">
                <a16:creationId xmlns:a16="http://schemas.microsoft.com/office/drawing/2014/main" id="{73479812-0789-4101-8FA7-789D3B55B918}"/>
              </a:ext>
            </a:extLst>
          </p:cNvPr>
          <p:cNvPicPr>
            <a:picLocks noChangeAspect="1"/>
          </p:cNvPicPr>
          <p:nvPr/>
        </p:nvPicPr>
        <p:blipFill>
          <a:blip r:embed="rId2"/>
          <a:stretch>
            <a:fillRect/>
          </a:stretch>
        </p:blipFill>
        <p:spPr>
          <a:xfrm>
            <a:off x="4618673" y="390719"/>
            <a:ext cx="6710430" cy="5552881"/>
          </a:xfrm>
          <a:prstGeom prst="rect">
            <a:avLst/>
          </a:prstGeom>
          <a:noFill/>
        </p:spPr>
      </p:pic>
      <p:sp>
        <p:nvSpPr>
          <p:cNvPr id="3" name="Title 2">
            <a:extLst>
              <a:ext uri="{FF2B5EF4-FFF2-40B4-BE49-F238E27FC236}">
                <a16:creationId xmlns:a16="http://schemas.microsoft.com/office/drawing/2014/main" id="{014B85C8-0348-44E2-A725-A36435259F4E}"/>
              </a:ext>
            </a:extLst>
          </p:cNvPr>
          <p:cNvSpPr>
            <a:spLocks noGrp="1"/>
          </p:cNvSpPr>
          <p:nvPr>
            <p:ph type="title"/>
          </p:nvPr>
        </p:nvSpPr>
        <p:spPr>
          <a:xfrm>
            <a:off x="690563" y="390719"/>
            <a:ext cx="2330223" cy="1781175"/>
          </a:xfrm>
        </p:spPr>
        <p:txBody>
          <a:bodyPr anchor="t">
            <a:normAutofit/>
          </a:bodyPr>
          <a:lstStyle/>
          <a:p>
            <a:r>
              <a:rPr lang="en-US" sz="2800"/>
              <a:t>Manage secrets in Azure Key Vault</a:t>
            </a:r>
            <a:endParaRPr lang="en-CA" sz="2800"/>
          </a:p>
        </p:txBody>
      </p:sp>
    </p:spTree>
    <p:extLst>
      <p:ext uri="{BB962C8B-B14F-4D97-AF65-F5344CB8AC3E}">
        <p14:creationId xmlns:p14="http://schemas.microsoft.com/office/powerpoint/2010/main" val="24187865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0F9AD-6D78-48E7-B239-148C2578D0EE}"/>
              </a:ext>
            </a:extLst>
          </p:cNvPr>
          <p:cNvSpPr>
            <a:spLocks noGrp="1"/>
          </p:cNvSpPr>
          <p:nvPr>
            <p:ph sz="half" idx="1"/>
          </p:nvPr>
        </p:nvSpPr>
        <p:spPr>
          <a:xfrm>
            <a:off x="690563" y="2344071"/>
            <a:ext cx="2330223" cy="3599528"/>
          </a:xfrm>
        </p:spPr>
        <p:txBody>
          <a:bodyPr>
            <a:normAutofit/>
          </a:bodyPr>
          <a:lstStyle/>
          <a:p>
            <a:r>
              <a:rPr lang="en-US"/>
              <a:t>Store client secret (or certificate) in key vault</a:t>
            </a:r>
          </a:p>
          <a:p>
            <a:endParaRPr lang="en-US"/>
          </a:p>
          <a:p>
            <a:r>
              <a:rPr lang="en-US"/>
              <a:t>Make a note of the Secret Identifier Uri (you can access this later-on as well)</a:t>
            </a:r>
          </a:p>
        </p:txBody>
      </p:sp>
      <p:sp>
        <p:nvSpPr>
          <p:cNvPr id="3" name="Title 2">
            <a:extLst>
              <a:ext uri="{FF2B5EF4-FFF2-40B4-BE49-F238E27FC236}">
                <a16:creationId xmlns:a16="http://schemas.microsoft.com/office/drawing/2014/main" id="{014B85C8-0348-44E2-A725-A36435259F4E}"/>
              </a:ext>
            </a:extLst>
          </p:cNvPr>
          <p:cNvSpPr>
            <a:spLocks noGrp="1"/>
          </p:cNvSpPr>
          <p:nvPr>
            <p:ph type="title"/>
          </p:nvPr>
        </p:nvSpPr>
        <p:spPr>
          <a:xfrm>
            <a:off x="690563" y="390719"/>
            <a:ext cx="2330223" cy="1781175"/>
          </a:xfrm>
        </p:spPr>
        <p:txBody>
          <a:bodyPr anchor="t">
            <a:normAutofit/>
          </a:bodyPr>
          <a:lstStyle/>
          <a:p>
            <a:r>
              <a:rPr lang="en-US" sz="2800"/>
              <a:t>Manage secrets in Azure Key Vault</a:t>
            </a:r>
            <a:endParaRPr lang="en-CA" sz="2800"/>
          </a:p>
        </p:txBody>
      </p:sp>
      <p:pic>
        <p:nvPicPr>
          <p:cNvPr id="6" name="Picture 5">
            <a:extLst>
              <a:ext uri="{FF2B5EF4-FFF2-40B4-BE49-F238E27FC236}">
                <a16:creationId xmlns:a16="http://schemas.microsoft.com/office/drawing/2014/main" id="{54FB376F-EF29-4730-A751-B8FB4A682FAD}"/>
              </a:ext>
            </a:extLst>
          </p:cNvPr>
          <p:cNvPicPr>
            <a:picLocks noChangeAspect="1"/>
          </p:cNvPicPr>
          <p:nvPr/>
        </p:nvPicPr>
        <p:blipFill>
          <a:blip r:embed="rId2"/>
          <a:stretch>
            <a:fillRect/>
          </a:stretch>
        </p:blipFill>
        <p:spPr>
          <a:xfrm>
            <a:off x="4808306" y="493311"/>
            <a:ext cx="5293746" cy="5871378"/>
          </a:xfrm>
          <a:prstGeom prst="rect">
            <a:avLst/>
          </a:prstGeom>
        </p:spPr>
      </p:pic>
      <p:cxnSp>
        <p:nvCxnSpPr>
          <p:cNvPr id="8" name="Straight Arrow Connector 7">
            <a:extLst>
              <a:ext uri="{FF2B5EF4-FFF2-40B4-BE49-F238E27FC236}">
                <a16:creationId xmlns:a16="http://schemas.microsoft.com/office/drawing/2014/main" id="{84C1E7F2-2C2C-46F2-9026-BCB8B7604B0E}"/>
              </a:ext>
            </a:extLst>
          </p:cNvPr>
          <p:cNvCxnSpPr>
            <a:cxnSpLocks/>
          </p:cNvCxnSpPr>
          <p:nvPr/>
        </p:nvCxnSpPr>
        <p:spPr>
          <a:xfrm flipV="1">
            <a:off x="3534310" y="2630185"/>
            <a:ext cx="1191802" cy="1284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7334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0F9AD-6D78-48E7-B239-148C2578D0EE}"/>
              </a:ext>
            </a:extLst>
          </p:cNvPr>
          <p:cNvSpPr>
            <a:spLocks noGrp="1"/>
          </p:cNvSpPr>
          <p:nvPr>
            <p:ph sz="half" idx="1"/>
          </p:nvPr>
        </p:nvSpPr>
        <p:spPr>
          <a:xfrm>
            <a:off x="690563" y="2344071"/>
            <a:ext cx="2330223" cy="3599528"/>
          </a:xfrm>
        </p:spPr>
        <p:txBody>
          <a:bodyPr>
            <a:normAutofit/>
          </a:bodyPr>
          <a:lstStyle/>
          <a:p>
            <a:r>
              <a:rPr lang="en-US"/>
              <a:t>Configure access policy</a:t>
            </a:r>
          </a:p>
        </p:txBody>
      </p:sp>
      <p:sp>
        <p:nvSpPr>
          <p:cNvPr id="3" name="Title 2">
            <a:extLst>
              <a:ext uri="{FF2B5EF4-FFF2-40B4-BE49-F238E27FC236}">
                <a16:creationId xmlns:a16="http://schemas.microsoft.com/office/drawing/2014/main" id="{014B85C8-0348-44E2-A725-A36435259F4E}"/>
              </a:ext>
            </a:extLst>
          </p:cNvPr>
          <p:cNvSpPr>
            <a:spLocks noGrp="1"/>
          </p:cNvSpPr>
          <p:nvPr>
            <p:ph type="title"/>
          </p:nvPr>
        </p:nvSpPr>
        <p:spPr>
          <a:xfrm>
            <a:off x="690563" y="390719"/>
            <a:ext cx="2330223" cy="1781175"/>
          </a:xfrm>
        </p:spPr>
        <p:txBody>
          <a:bodyPr anchor="t">
            <a:normAutofit/>
          </a:bodyPr>
          <a:lstStyle/>
          <a:p>
            <a:r>
              <a:rPr lang="en-US" sz="2800"/>
              <a:t>Manage secrets in Azure Key Vault</a:t>
            </a:r>
            <a:endParaRPr lang="en-CA" sz="2800"/>
          </a:p>
        </p:txBody>
      </p:sp>
      <p:pic>
        <p:nvPicPr>
          <p:cNvPr id="5" name="Picture 4">
            <a:extLst>
              <a:ext uri="{FF2B5EF4-FFF2-40B4-BE49-F238E27FC236}">
                <a16:creationId xmlns:a16="http://schemas.microsoft.com/office/drawing/2014/main" id="{52B1DDCC-3820-4835-B1F9-E6D3478B0F74}"/>
              </a:ext>
            </a:extLst>
          </p:cNvPr>
          <p:cNvPicPr>
            <a:picLocks noChangeAspect="1"/>
          </p:cNvPicPr>
          <p:nvPr/>
        </p:nvPicPr>
        <p:blipFill>
          <a:blip r:embed="rId2"/>
          <a:stretch>
            <a:fillRect/>
          </a:stretch>
        </p:blipFill>
        <p:spPr>
          <a:xfrm>
            <a:off x="3390472" y="809839"/>
            <a:ext cx="8537825" cy="3948972"/>
          </a:xfrm>
          <a:prstGeom prst="rect">
            <a:avLst/>
          </a:prstGeom>
        </p:spPr>
      </p:pic>
    </p:spTree>
    <p:extLst>
      <p:ext uri="{BB962C8B-B14F-4D97-AF65-F5344CB8AC3E}">
        <p14:creationId xmlns:p14="http://schemas.microsoft.com/office/powerpoint/2010/main" val="25321277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0F9AD-6D78-48E7-B239-148C2578D0EE}"/>
              </a:ext>
            </a:extLst>
          </p:cNvPr>
          <p:cNvSpPr>
            <a:spLocks noGrp="1"/>
          </p:cNvSpPr>
          <p:nvPr>
            <p:ph sz="half" idx="1"/>
          </p:nvPr>
        </p:nvSpPr>
        <p:spPr>
          <a:xfrm>
            <a:off x="690563" y="2344071"/>
            <a:ext cx="2330223" cy="3599528"/>
          </a:xfrm>
        </p:spPr>
        <p:txBody>
          <a:bodyPr>
            <a:normAutofit/>
          </a:bodyPr>
          <a:lstStyle/>
          <a:p>
            <a:r>
              <a:rPr lang="en-US"/>
              <a:t>Set configuration for consuming app to read client secret from key vault</a:t>
            </a:r>
          </a:p>
          <a:p>
            <a:endParaRPr lang="en-US"/>
          </a:p>
        </p:txBody>
      </p:sp>
      <p:sp>
        <p:nvSpPr>
          <p:cNvPr id="3" name="Title 2">
            <a:extLst>
              <a:ext uri="{FF2B5EF4-FFF2-40B4-BE49-F238E27FC236}">
                <a16:creationId xmlns:a16="http://schemas.microsoft.com/office/drawing/2014/main" id="{014B85C8-0348-44E2-A725-A36435259F4E}"/>
              </a:ext>
            </a:extLst>
          </p:cNvPr>
          <p:cNvSpPr>
            <a:spLocks noGrp="1"/>
          </p:cNvSpPr>
          <p:nvPr>
            <p:ph type="title"/>
          </p:nvPr>
        </p:nvSpPr>
        <p:spPr>
          <a:xfrm>
            <a:off x="690563" y="390719"/>
            <a:ext cx="2330223" cy="1781175"/>
          </a:xfrm>
        </p:spPr>
        <p:txBody>
          <a:bodyPr anchor="t">
            <a:normAutofit/>
          </a:bodyPr>
          <a:lstStyle/>
          <a:p>
            <a:r>
              <a:rPr lang="en-US" sz="2800"/>
              <a:t>Manage secrets in Azure Key Vault</a:t>
            </a:r>
            <a:endParaRPr lang="en-CA" sz="2800"/>
          </a:p>
        </p:txBody>
      </p:sp>
      <p:pic>
        <p:nvPicPr>
          <p:cNvPr id="8" name="Picture 7">
            <a:extLst>
              <a:ext uri="{FF2B5EF4-FFF2-40B4-BE49-F238E27FC236}">
                <a16:creationId xmlns:a16="http://schemas.microsoft.com/office/drawing/2014/main" id="{72C9D6EE-6A80-4B57-9D7B-74B293FB209C}"/>
              </a:ext>
            </a:extLst>
          </p:cNvPr>
          <p:cNvPicPr>
            <a:picLocks noChangeAspect="1"/>
          </p:cNvPicPr>
          <p:nvPr/>
        </p:nvPicPr>
        <p:blipFill>
          <a:blip r:embed="rId2"/>
          <a:stretch>
            <a:fillRect/>
          </a:stretch>
        </p:blipFill>
        <p:spPr>
          <a:xfrm>
            <a:off x="1271751" y="3944575"/>
            <a:ext cx="10023855" cy="1732193"/>
          </a:xfrm>
          <a:prstGeom prst="rect">
            <a:avLst/>
          </a:prstGeom>
        </p:spPr>
      </p:pic>
    </p:spTree>
    <p:extLst>
      <p:ext uri="{BB962C8B-B14F-4D97-AF65-F5344CB8AC3E}">
        <p14:creationId xmlns:p14="http://schemas.microsoft.com/office/powerpoint/2010/main" val="24180209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972-AF65-4002-9664-A81B60B61B1E}"/>
              </a:ext>
            </a:extLst>
          </p:cNvPr>
          <p:cNvSpPr>
            <a:spLocks noGrp="1"/>
          </p:cNvSpPr>
          <p:nvPr>
            <p:ph type="title"/>
          </p:nvPr>
        </p:nvSpPr>
        <p:spPr/>
        <p:txBody>
          <a:bodyPr/>
          <a:lstStyle/>
          <a:p>
            <a:r>
              <a:rPr lang="en-US"/>
              <a:t>Session 2 (2.5 </a:t>
            </a:r>
            <a:r>
              <a:rPr lang="en-US" err="1"/>
              <a:t>hr</a:t>
            </a:r>
            <a:r>
              <a:rPr lang="en-US"/>
              <a:t>)</a:t>
            </a:r>
            <a:br>
              <a:rPr lang="en-US"/>
            </a:br>
            <a:endParaRPr lang="en-CA"/>
          </a:p>
        </p:txBody>
      </p:sp>
      <p:sp>
        <p:nvSpPr>
          <p:cNvPr id="6" name="Content Placeholder 5">
            <a:extLst>
              <a:ext uri="{FF2B5EF4-FFF2-40B4-BE49-F238E27FC236}">
                <a16:creationId xmlns:a16="http://schemas.microsoft.com/office/drawing/2014/main" id="{CEE4C838-2094-4A42-B730-F41C653AE5A7}"/>
              </a:ext>
            </a:extLst>
          </p:cNvPr>
          <p:cNvSpPr>
            <a:spLocks noGrp="1"/>
          </p:cNvSpPr>
          <p:nvPr>
            <p:ph idx="1"/>
          </p:nvPr>
        </p:nvSpPr>
        <p:spPr/>
        <p:txBody>
          <a:bodyPr/>
          <a:lstStyle/>
          <a:p>
            <a:r>
              <a:rPr lang="en-US"/>
              <a:t>Using Azure DevOps Services</a:t>
            </a:r>
          </a:p>
          <a:p>
            <a:pPr marL="342900" indent="-342900">
              <a:buFont typeface="Arial" panose="020B0604020202020204" pitchFamily="34" charset="0"/>
              <a:buChar char="•"/>
            </a:pPr>
            <a:r>
              <a:rPr lang="en-US" sz="1600"/>
              <a:t>For Client Project</a:t>
            </a:r>
          </a:p>
          <a:p>
            <a:pPr marL="342900" indent="-342900">
              <a:buFont typeface="Arial" panose="020B0604020202020204" pitchFamily="34" charset="0"/>
              <a:buChar char="•"/>
            </a:pPr>
            <a:r>
              <a:rPr lang="en-US" sz="1600"/>
              <a:t>For Experimentation</a:t>
            </a:r>
          </a:p>
          <a:p>
            <a:pPr marL="342900" indent="-342900">
              <a:buFont typeface="Arial" panose="020B0604020202020204" pitchFamily="34" charset="0"/>
              <a:buChar char="•"/>
            </a:pPr>
            <a:r>
              <a:rPr lang="en-US" sz="1600"/>
              <a:t>Avanade Scrum Plus Process Template</a:t>
            </a:r>
          </a:p>
          <a:p>
            <a:pPr marL="342900" indent="-342900">
              <a:buFont typeface="Arial" panose="020B0604020202020204" pitchFamily="34" charset="0"/>
              <a:buChar char="•"/>
            </a:pPr>
            <a:r>
              <a:rPr lang="en-US" sz="1600"/>
              <a:t>Plan and track work items using Azure Boards</a:t>
            </a:r>
          </a:p>
          <a:p>
            <a:pPr marL="342900" indent="-342900">
              <a:buFont typeface="Arial" panose="020B0604020202020204" pitchFamily="34" charset="0"/>
              <a:buChar char="•"/>
            </a:pPr>
            <a:r>
              <a:rPr lang="en-US" sz="1600"/>
              <a:t>Manage delivery plans across teams</a:t>
            </a:r>
          </a:p>
          <a:p>
            <a:r>
              <a:rPr lang="en-US"/>
              <a:t>Security in DevOps</a:t>
            </a:r>
          </a:p>
          <a:p>
            <a:pPr marL="285750" indent="-285750">
              <a:buFont typeface="Arial" panose="020B0604020202020204" pitchFamily="34" charset="0"/>
              <a:buChar char="•"/>
            </a:pPr>
            <a:r>
              <a:rPr lang="en-US" sz="1600"/>
              <a:t>Security needs to be pervasive</a:t>
            </a:r>
          </a:p>
          <a:p>
            <a:pPr marL="285750" indent="-285750">
              <a:buFont typeface="Arial" panose="020B0604020202020204" pitchFamily="34" charset="0"/>
              <a:buChar char="•"/>
            </a:pPr>
            <a:r>
              <a:rPr lang="en-US" sz="1600"/>
              <a:t>Security is a shared responsibility</a:t>
            </a:r>
          </a:p>
          <a:p>
            <a:pPr marL="285750" indent="-285750">
              <a:buFont typeface="Arial" panose="020B0604020202020204" pitchFamily="34" charset="0"/>
              <a:buChar char="•"/>
            </a:pPr>
            <a:r>
              <a:rPr lang="en-US" sz="1600"/>
              <a:t>End to end practice (code, build, release, platform)</a:t>
            </a:r>
          </a:p>
          <a:p>
            <a:pPr marL="285750" indent="-285750">
              <a:buFont typeface="Arial" panose="020B0604020202020204" pitchFamily="34" charset="0"/>
              <a:buChar char="•"/>
            </a:pPr>
            <a:r>
              <a:rPr lang="en-US" sz="1600"/>
              <a:t>Securing Azure Platform</a:t>
            </a:r>
          </a:p>
          <a:p>
            <a:pPr marL="285750" indent="-285750">
              <a:buFont typeface="Arial" panose="020B0604020202020204" pitchFamily="34" charset="0"/>
              <a:buChar char="•"/>
            </a:pPr>
            <a:r>
              <a:rPr lang="en-US" sz="1600"/>
              <a:t>User accounts vs Managed Identities</a:t>
            </a:r>
          </a:p>
          <a:p>
            <a:endParaRPr lang="en-US"/>
          </a:p>
          <a:p>
            <a:endParaRPr lang="en-US"/>
          </a:p>
          <a:p>
            <a:endParaRPr lang="en-CA"/>
          </a:p>
        </p:txBody>
      </p:sp>
    </p:spTree>
    <p:extLst>
      <p:ext uri="{BB962C8B-B14F-4D97-AF65-F5344CB8AC3E}">
        <p14:creationId xmlns:p14="http://schemas.microsoft.com/office/powerpoint/2010/main" val="8236178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or: Elbow 23">
            <a:extLst>
              <a:ext uri="{FF2B5EF4-FFF2-40B4-BE49-F238E27FC236}">
                <a16:creationId xmlns:a16="http://schemas.microsoft.com/office/drawing/2014/main" id="{2F489B10-AF56-4DF1-A360-93FF95D1F952}"/>
              </a:ext>
            </a:extLst>
          </p:cNvPr>
          <p:cNvCxnSpPr>
            <a:stCxn id="105" idx="2"/>
            <a:endCxn id="92" idx="0"/>
          </p:cNvCxnSpPr>
          <p:nvPr/>
        </p:nvCxnSpPr>
        <p:spPr>
          <a:xfrm rot="10800000" flipV="1">
            <a:off x="912800" y="1595230"/>
            <a:ext cx="4896456" cy="3980745"/>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BA0CF7E9-7201-4E85-8CE3-84A795D6A22F}"/>
              </a:ext>
            </a:extLst>
          </p:cNvPr>
          <p:cNvSpPr txBox="1">
            <a:spLocks/>
          </p:cNvSpPr>
          <p:nvPr/>
        </p:nvSpPr>
        <p:spPr>
          <a:xfrm>
            <a:off x="381000" y="380999"/>
            <a:ext cx="9829800" cy="457201"/>
          </a:xfrm>
          <a:prstGeom prst="rect">
            <a:avLst/>
          </a:prstGeom>
        </p:spPr>
        <p:txBody>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sz="3200">
                <a:solidFill>
                  <a:schemeClr val="tx2"/>
                </a:solidFill>
              </a:rPr>
              <a:t>Quality and Security:</a:t>
            </a:r>
            <a:br>
              <a:rPr lang="en-US" sz="3200">
                <a:solidFill>
                  <a:schemeClr val="tx2"/>
                </a:solidFill>
              </a:rPr>
            </a:br>
            <a:r>
              <a:rPr lang="en-US" sz="3200">
                <a:solidFill>
                  <a:schemeClr val="tx2"/>
                </a:solidFill>
              </a:rPr>
              <a:t>a sample lifecycle</a:t>
            </a:r>
          </a:p>
        </p:txBody>
      </p:sp>
      <p:sp>
        <p:nvSpPr>
          <p:cNvPr id="3" name="Rectangle: Rounded Corners 2">
            <a:extLst>
              <a:ext uri="{FF2B5EF4-FFF2-40B4-BE49-F238E27FC236}">
                <a16:creationId xmlns:a16="http://schemas.microsoft.com/office/drawing/2014/main" id="{003D137A-A3C1-4D57-9ECF-1B413E419EFB}"/>
              </a:ext>
            </a:extLst>
          </p:cNvPr>
          <p:cNvSpPr/>
          <p:nvPr/>
        </p:nvSpPr>
        <p:spPr>
          <a:xfrm>
            <a:off x="10149072" y="4126239"/>
            <a:ext cx="1963190" cy="1291375"/>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4" name="Rectangle: Rounded Corners 3">
            <a:extLst>
              <a:ext uri="{FF2B5EF4-FFF2-40B4-BE49-F238E27FC236}">
                <a16:creationId xmlns:a16="http://schemas.microsoft.com/office/drawing/2014/main" id="{02D6ACD4-4CB7-4AD5-A02B-7F96EAE7C075}"/>
              </a:ext>
            </a:extLst>
          </p:cNvPr>
          <p:cNvSpPr/>
          <p:nvPr/>
        </p:nvSpPr>
        <p:spPr>
          <a:xfrm>
            <a:off x="7178849" y="2246481"/>
            <a:ext cx="1141791" cy="1613407"/>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5" name="Rectangle: Rounded Corners 4">
            <a:extLst>
              <a:ext uri="{FF2B5EF4-FFF2-40B4-BE49-F238E27FC236}">
                <a16:creationId xmlns:a16="http://schemas.microsoft.com/office/drawing/2014/main" id="{C4B8CC98-5AFA-497C-9BAC-17979D4892A0}"/>
              </a:ext>
            </a:extLst>
          </p:cNvPr>
          <p:cNvSpPr/>
          <p:nvPr/>
        </p:nvSpPr>
        <p:spPr>
          <a:xfrm>
            <a:off x="1420470" y="2246481"/>
            <a:ext cx="908657" cy="1613407"/>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6" name="Rectangle: Rounded Corners 5">
            <a:extLst>
              <a:ext uri="{FF2B5EF4-FFF2-40B4-BE49-F238E27FC236}">
                <a16:creationId xmlns:a16="http://schemas.microsoft.com/office/drawing/2014/main" id="{D2D0404C-614D-4980-A5D9-28201FD703A1}"/>
              </a:ext>
            </a:extLst>
          </p:cNvPr>
          <p:cNvSpPr/>
          <p:nvPr/>
        </p:nvSpPr>
        <p:spPr>
          <a:xfrm>
            <a:off x="5531467" y="5136235"/>
            <a:ext cx="1536857" cy="874730"/>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7" name="Rectangle: Rounded Corners 6">
            <a:extLst>
              <a:ext uri="{FF2B5EF4-FFF2-40B4-BE49-F238E27FC236}">
                <a16:creationId xmlns:a16="http://schemas.microsoft.com/office/drawing/2014/main" id="{93320349-5874-4817-AF12-9BE296FC787E}"/>
              </a:ext>
            </a:extLst>
          </p:cNvPr>
          <p:cNvSpPr/>
          <p:nvPr/>
        </p:nvSpPr>
        <p:spPr>
          <a:xfrm>
            <a:off x="6645773" y="4121389"/>
            <a:ext cx="1536857" cy="874730"/>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8" name="Rectangle: Rounded Corners 7">
            <a:extLst>
              <a:ext uri="{FF2B5EF4-FFF2-40B4-BE49-F238E27FC236}">
                <a16:creationId xmlns:a16="http://schemas.microsoft.com/office/drawing/2014/main" id="{71F303BA-FF80-4E26-B0E0-8037060A1281}"/>
              </a:ext>
            </a:extLst>
          </p:cNvPr>
          <p:cNvSpPr/>
          <p:nvPr/>
        </p:nvSpPr>
        <p:spPr>
          <a:xfrm>
            <a:off x="3472717" y="4181078"/>
            <a:ext cx="1536857" cy="874730"/>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9" name="Rectangle: Rounded Corners 8">
            <a:extLst>
              <a:ext uri="{FF2B5EF4-FFF2-40B4-BE49-F238E27FC236}">
                <a16:creationId xmlns:a16="http://schemas.microsoft.com/office/drawing/2014/main" id="{638A9E34-611F-4082-9F70-93860E1CD782}"/>
              </a:ext>
            </a:extLst>
          </p:cNvPr>
          <p:cNvSpPr/>
          <p:nvPr/>
        </p:nvSpPr>
        <p:spPr>
          <a:xfrm>
            <a:off x="3472718" y="5130660"/>
            <a:ext cx="1536856" cy="874730"/>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10" name="Rectangle: Rounded Corners 9">
            <a:extLst>
              <a:ext uri="{FF2B5EF4-FFF2-40B4-BE49-F238E27FC236}">
                <a16:creationId xmlns:a16="http://schemas.microsoft.com/office/drawing/2014/main" id="{D857A55B-7EBF-4267-9AC2-5056952B9201}"/>
              </a:ext>
            </a:extLst>
          </p:cNvPr>
          <p:cNvSpPr/>
          <p:nvPr/>
        </p:nvSpPr>
        <p:spPr>
          <a:xfrm>
            <a:off x="2482118" y="2259409"/>
            <a:ext cx="908657" cy="1613407"/>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11" name="Rectangle: Rounded Corners 10">
            <a:extLst>
              <a:ext uri="{FF2B5EF4-FFF2-40B4-BE49-F238E27FC236}">
                <a16:creationId xmlns:a16="http://schemas.microsoft.com/office/drawing/2014/main" id="{AAE9E018-9A58-42F3-A53D-21A3A351C0E1}"/>
              </a:ext>
            </a:extLst>
          </p:cNvPr>
          <p:cNvSpPr/>
          <p:nvPr/>
        </p:nvSpPr>
        <p:spPr>
          <a:xfrm>
            <a:off x="3473310" y="2247584"/>
            <a:ext cx="908657" cy="1613407"/>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sp>
        <p:nvSpPr>
          <p:cNvPr id="12" name="Rectangle: Rounded Corners 11">
            <a:extLst>
              <a:ext uri="{FF2B5EF4-FFF2-40B4-BE49-F238E27FC236}">
                <a16:creationId xmlns:a16="http://schemas.microsoft.com/office/drawing/2014/main" id="{18C8A0DC-D1A1-45AC-B092-7E4EE023AC15}"/>
              </a:ext>
            </a:extLst>
          </p:cNvPr>
          <p:cNvSpPr/>
          <p:nvPr/>
        </p:nvSpPr>
        <p:spPr>
          <a:xfrm>
            <a:off x="5411767" y="300389"/>
            <a:ext cx="3019246" cy="1524105"/>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raphik"/>
              <a:ea typeface="+mn-ea"/>
              <a:cs typeface="+mn-cs"/>
            </a:endParaRPr>
          </a:p>
        </p:txBody>
      </p:sp>
      <p:cxnSp>
        <p:nvCxnSpPr>
          <p:cNvPr id="13" name="Connector: Elbow 12">
            <a:extLst>
              <a:ext uri="{FF2B5EF4-FFF2-40B4-BE49-F238E27FC236}">
                <a16:creationId xmlns:a16="http://schemas.microsoft.com/office/drawing/2014/main" id="{9CE9254F-D5E2-42B3-A41C-20BD1989074C}"/>
              </a:ext>
            </a:extLst>
          </p:cNvPr>
          <p:cNvCxnSpPr>
            <a:cxnSpLocks/>
            <a:stCxn id="105" idx="6"/>
            <a:endCxn id="115" idx="0"/>
          </p:cNvCxnSpPr>
          <p:nvPr/>
        </p:nvCxnSpPr>
        <p:spPr>
          <a:xfrm>
            <a:off x="5992136" y="1595231"/>
            <a:ext cx="5206852" cy="3065352"/>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6C999AA-0D1B-4879-8F28-0B7A1C3F63C1}"/>
              </a:ext>
            </a:extLst>
          </p:cNvPr>
          <p:cNvCxnSpPr>
            <a:cxnSpLocks/>
            <a:stCxn id="105" idx="6"/>
            <a:endCxn id="71" idx="0"/>
          </p:cNvCxnSpPr>
          <p:nvPr/>
        </p:nvCxnSpPr>
        <p:spPr>
          <a:xfrm>
            <a:off x="5992136" y="1595231"/>
            <a:ext cx="4403959" cy="1848903"/>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15E2586-F0AE-42B2-9B94-23936FFDA95F}"/>
              </a:ext>
            </a:extLst>
          </p:cNvPr>
          <p:cNvCxnSpPr>
            <a:cxnSpLocks/>
            <a:stCxn id="105" idx="6"/>
            <a:endCxn id="135" idx="0"/>
          </p:cNvCxnSpPr>
          <p:nvPr/>
        </p:nvCxnSpPr>
        <p:spPr>
          <a:xfrm>
            <a:off x="5992136" y="1595231"/>
            <a:ext cx="3579796" cy="3068752"/>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F9C73D6-BF2F-4881-9350-E9E6462253C4}"/>
              </a:ext>
            </a:extLst>
          </p:cNvPr>
          <p:cNvCxnSpPr>
            <a:cxnSpLocks/>
            <a:stCxn id="105" idx="6"/>
            <a:endCxn id="65" idx="0"/>
          </p:cNvCxnSpPr>
          <p:nvPr/>
        </p:nvCxnSpPr>
        <p:spPr>
          <a:xfrm>
            <a:off x="5992136" y="1595231"/>
            <a:ext cx="2755633" cy="3049701"/>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DB1D2FF-DC9E-42DB-B828-EE9E60D03FD7}"/>
              </a:ext>
            </a:extLst>
          </p:cNvPr>
          <p:cNvCxnSpPr>
            <a:cxnSpLocks/>
            <a:stCxn id="105" idx="6"/>
            <a:endCxn id="95" idx="0"/>
          </p:cNvCxnSpPr>
          <p:nvPr/>
        </p:nvCxnSpPr>
        <p:spPr>
          <a:xfrm>
            <a:off x="5992136" y="1595231"/>
            <a:ext cx="1776260" cy="3916577"/>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8106A09-9FBD-4815-95D8-6389A2DDF2FA}"/>
              </a:ext>
            </a:extLst>
          </p:cNvPr>
          <p:cNvCxnSpPr>
            <a:cxnSpLocks/>
            <a:stCxn id="105" idx="6"/>
            <a:endCxn id="50" idx="0"/>
          </p:cNvCxnSpPr>
          <p:nvPr/>
        </p:nvCxnSpPr>
        <p:spPr>
          <a:xfrm>
            <a:off x="5992136" y="1595231"/>
            <a:ext cx="876299" cy="1851975"/>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CE1B8E6-3E6E-46CF-9394-2D16083E94F2}"/>
              </a:ext>
            </a:extLst>
          </p:cNvPr>
          <p:cNvCxnSpPr>
            <a:cxnSpLocks/>
            <a:stCxn id="105" idx="4"/>
            <a:endCxn id="59" idx="0"/>
          </p:cNvCxnSpPr>
          <p:nvPr/>
        </p:nvCxnSpPr>
        <p:spPr>
          <a:xfrm rot="5400000">
            <a:off x="3950228" y="3625507"/>
            <a:ext cx="3889305" cy="11633"/>
          </a:xfrm>
          <a:prstGeom prst="bentConnector3">
            <a:avLst>
              <a:gd name="adj1" fmla="val 50000"/>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4E26FE4-B448-4409-81A0-261C7D037138}"/>
              </a:ext>
            </a:extLst>
          </p:cNvPr>
          <p:cNvCxnSpPr>
            <a:cxnSpLocks/>
            <a:stCxn id="105" idx="2"/>
            <a:endCxn id="38" idx="0"/>
          </p:cNvCxnSpPr>
          <p:nvPr/>
        </p:nvCxnSpPr>
        <p:spPr>
          <a:xfrm rot="10800000" flipV="1">
            <a:off x="4909694" y="1595230"/>
            <a:ext cx="899563" cy="1853111"/>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4CE80D7-A790-4A50-BEFB-B2C8245CE481}"/>
              </a:ext>
            </a:extLst>
          </p:cNvPr>
          <p:cNvCxnSpPr>
            <a:cxnSpLocks/>
            <a:stCxn id="105" idx="2"/>
            <a:endCxn id="98" idx="0"/>
          </p:cNvCxnSpPr>
          <p:nvPr/>
        </p:nvCxnSpPr>
        <p:spPr>
          <a:xfrm rot="10800000" flipV="1">
            <a:off x="3925110" y="1595230"/>
            <a:ext cx="1884147" cy="3980745"/>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C828018-5ACB-4921-AC59-0D9845DABCFF}"/>
              </a:ext>
            </a:extLst>
          </p:cNvPr>
          <p:cNvCxnSpPr>
            <a:cxnSpLocks/>
            <a:stCxn id="105" idx="2"/>
            <a:endCxn id="32" idx="0"/>
          </p:cNvCxnSpPr>
          <p:nvPr/>
        </p:nvCxnSpPr>
        <p:spPr>
          <a:xfrm rot="10800000" flipV="1">
            <a:off x="2950952" y="1595230"/>
            <a:ext cx="2858305" cy="1851975"/>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18E86DA-6B32-4627-8B18-7862EA124E20}"/>
              </a:ext>
            </a:extLst>
          </p:cNvPr>
          <p:cNvCxnSpPr>
            <a:cxnSpLocks/>
            <a:stCxn id="105" idx="2"/>
            <a:endCxn id="90" idx="0"/>
          </p:cNvCxnSpPr>
          <p:nvPr/>
        </p:nvCxnSpPr>
        <p:spPr>
          <a:xfrm rot="10800000" flipV="1">
            <a:off x="1890966" y="1595230"/>
            <a:ext cx="3918290" cy="3048599"/>
          </a:xfrm>
          <a:prstGeom prst="bentConnector2">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8FFF7D5-DE93-48EA-B66C-1DA6B6CF5C04}"/>
              </a:ext>
            </a:extLst>
          </p:cNvPr>
          <p:cNvGrpSpPr/>
          <p:nvPr/>
        </p:nvGrpSpPr>
        <p:grpSpPr>
          <a:xfrm>
            <a:off x="381003" y="3057718"/>
            <a:ext cx="1058779" cy="561472"/>
            <a:chOff x="162831" y="1961617"/>
            <a:chExt cx="1058779" cy="561472"/>
          </a:xfrm>
        </p:grpSpPr>
        <p:sp>
          <p:nvSpPr>
            <p:cNvPr id="26" name="Oval 25">
              <a:extLst>
                <a:ext uri="{FF2B5EF4-FFF2-40B4-BE49-F238E27FC236}">
                  <a16:creationId xmlns:a16="http://schemas.microsoft.com/office/drawing/2014/main" id="{D40175DE-9320-4A26-862F-A65BAC969DF3}"/>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27" name="Rectangle 26">
              <a:extLst>
                <a:ext uri="{FF2B5EF4-FFF2-40B4-BE49-F238E27FC236}">
                  <a16:creationId xmlns:a16="http://schemas.microsoft.com/office/drawing/2014/main" id="{429A7FD4-EE7E-479A-9F27-062F0C7C88E8}"/>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Design</a:t>
              </a:r>
            </a:p>
          </p:txBody>
        </p:sp>
      </p:grpSp>
      <p:grpSp>
        <p:nvGrpSpPr>
          <p:cNvPr id="28" name="Group 27">
            <a:extLst>
              <a:ext uri="{FF2B5EF4-FFF2-40B4-BE49-F238E27FC236}">
                <a16:creationId xmlns:a16="http://schemas.microsoft.com/office/drawing/2014/main" id="{F5669570-8BBA-4D44-B68D-FE08F0EA335E}"/>
              </a:ext>
            </a:extLst>
          </p:cNvPr>
          <p:cNvGrpSpPr/>
          <p:nvPr/>
        </p:nvGrpSpPr>
        <p:grpSpPr>
          <a:xfrm>
            <a:off x="1360374" y="3057718"/>
            <a:ext cx="1058779" cy="561472"/>
            <a:chOff x="162831" y="1961617"/>
            <a:chExt cx="1058779" cy="561472"/>
          </a:xfrm>
        </p:grpSpPr>
        <p:sp>
          <p:nvSpPr>
            <p:cNvPr id="29" name="Oval 28">
              <a:extLst>
                <a:ext uri="{FF2B5EF4-FFF2-40B4-BE49-F238E27FC236}">
                  <a16:creationId xmlns:a16="http://schemas.microsoft.com/office/drawing/2014/main" id="{AB05FA31-592F-4846-B72B-C0F3013D0F19}"/>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30" name="Rectangle 29">
              <a:extLst>
                <a:ext uri="{FF2B5EF4-FFF2-40B4-BE49-F238E27FC236}">
                  <a16:creationId xmlns:a16="http://schemas.microsoft.com/office/drawing/2014/main" id="{487C10A8-3217-4500-8196-D1C613641CD1}"/>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Initiate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Build</a:t>
              </a:r>
            </a:p>
          </p:txBody>
        </p:sp>
      </p:grpSp>
      <p:grpSp>
        <p:nvGrpSpPr>
          <p:cNvPr id="31" name="Group 30">
            <a:extLst>
              <a:ext uri="{FF2B5EF4-FFF2-40B4-BE49-F238E27FC236}">
                <a16:creationId xmlns:a16="http://schemas.microsoft.com/office/drawing/2014/main" id="{9FF5E532-71E9-46A2-B3E3-D86AC3AC1F6E}"/>
              </a:ext>
            </a:extLst>
          </p:cNvPr>
          <p:cNvGrpSpPr/>
          <p:nvPr/>
        </p:nvGrpSpPr>
        <p:grpSpPr>
          <a:xfrm>
            <a:off x="2419153" y="3068614"/>
            <a:ext cx="1058779" cy="561472"/>
            <a:chOff x="162831" y="1961617"/>
            <a:chExt cx="1058779" cy="561472"/>
          </a:xfrm>
        </p:grpSpPr>
        <p:sp>
          <p:nvSpPr>
            <p:cNvPr id="32" name="Oval 31">
              <a:extLst>
                <a:ext uri="{FF2B5EF4-FFF2-40B4-BE49-F238E27FC236}">
                  <a16:creationId xmlns:a16="http://schemas.microsoft.com/office/drawing/2014/main" id="{E83B1070-F1BF-4B46-A8AA-9E60314C2BB5}"/>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33" name="Rectangle 32">
              <a:extLst>
                <a:ext uri="{FF2B5EF4-FFF2-40B4-BE49-F238E27FC236}">
                  <a16:creationId xmlns:a16="http://schemas.microsoft.com/office/drawing/2014/main" id="{E9D4A1DD-51FA-442C-B54D-A35CF1B5F59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Build &amp;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Unit Test</a:t>
              </a:r>
            </a:p>
          </p:txBody>
        </p:sp>
      </p:grpSp>
      <p:grpSp>
        <p:nvGrpSpPr>
          <p:cNvPr id="34" name="Group 33">
            <a:extLst>
              <a:ext uri="{FF2B5EF4-FFF2-40B4-BE49-F238E27FC236}">
                <a16:creationId xmlns:a16="http://schemas.microsoft.com/office/drawing/2014/main" id="{88982AA8-ADFE-4481-9DCD-C2805ADC0A9E}"/>
              </a:ext>
            </a:extLst>
          </p:cNvPr>
          <p:cNvGrpSpPr/>
          <p:nvPr/>
        </p:nvGrpSpPr>
        <p:grpSpPr>
          <a:xfrm>
            <a:off x="3396115" y="3067147"/>
            <a:ext cx="1058779" cy="561472"/>
            <a:chOff x="162831" y="1961617"/>
            <a:chExt cx="1058779" cy="561472"/>
          </a:xfrm>
        </p:grpSpPr>
        <p:sp>
          <p:nvSpPr>
            <p:cNvPr id="35" name="Oval 34">
              <a:extLst>
                <a:ext uri="{FF2B5EF4-FFF2-40B4-BE49-F238E27FC236}">
                  <a16:creationId xmlns:a16="http://schemas.microsoft.com/office/drawing/2014/main" id="{FB09BD62-D29C-4C97-A51B-76A98907AAE5}"/>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36" name="Rectangle 35">
              <a:extLst>
                <a:ext uri="{FF2B5EF4-FFF2-40B4-BE49-F238E27FC236}">
                  <a16:creationId xmlns:a16="http://schemas.microsoft.com/office/drawing/2014/main" id="{B2817E8A-3391-42A3-8A1E-F1830F0A5EA3}"/>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Basic</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Analysis</a:t>
              </a:r>
            </a:p>
          </p:txBody>
        </p:sp>
      </p:grpSp>
      <p:grpSp>
        <p:nvGrpSpPr>
          <p:cNvPr id="37" name="Group 36">
            <a:extLst>
              <a:ext uri="{FF2B5EF4-FFF2-40B4-BE49-F238E27FC236}">
                <a16:creationId xmlns:a16="http://schemas.microsoft.com/office/drawing/2014/main" id="{D69B6EDC-36D6-4CA9-A587-1D9AEA8C2C2F}"/>
              </a:ext>
            </a:extLst>
          </p:cNvPr>
          <p:cNvGrpSpPr/>
          <p:nvPr/>
        </p:nvGrpSpPr>
        <p:grpSpPr>
          <a:xfrm>
            <a:off x="4377895" y="3069750"/>
            <a:ext cx="1058779" cy="561472"/>
            <a:chOff x="162831" y="1973649"/>
            <a:chExt cx="1058779" cy="561472"/>
          </a:xfrm>
        </p:grpSpPr>
        <p:sp>
          <p:nvSpPr>
            <p:cNvPr id="38" name="Oval 37">
              <a:extLst>
                <a:ext uri="{FF2B5EF4-FFF2-40B4-BE49-F238E27FC236}">
                  <a16:creationId xmlns:a16="http://schemas.microsoft.com/office/drawing/2014/main" id="{DDD3FDC6-857A-4DD4-8842-3F6CEA64A136}"/>
                </a:ext>
              </a:extLst>
            </p:cNvPr>
            <p:cNvSpPr/>
            <p:nvPr/>
          </p:nvSpPr>
          <p:spPr>
            <a:xfrm>
              <a:off x="603189" y="235224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39" name="Rectangle 38">
              <a:extLst>
                <a:ext uri="{FF2B5EF4-FFF2-40B4-BE49-F238E27FC236}">
                  <a16:creationId xmlns:a16="http://schemas.microsoft.com/office/drawing/2014/main" id="{7B3FF04D-F23D-417F-A9BB-655B5D9A729A}"/>
                </a:ext>
              </a:extLst>
            </p:cNvPr>
            <p:cNvSpPr/>
            <p:nvPr/>
          </p:nvSpPr>
          <p:spPr>
            <a:xfrm>
              <a:off x="162831" y="1973649"/>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Deploy to</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Dev Test</a:t>
              </a:r>
            </a:p>
          </p:txBody>
        </p:sp>
      </p:grpSp>
      <p:grpSp>
        <p:nvGrpSpPr>
          <p:cNvPr id="40" name="Group 39">
            <a:extLst>
              <a:ext uri="{FF2B5EF4-FFF2-40B4-BE49-F238E27FC236}">
                <a16:creationId xmlns:a16="http://schemas.microsoft.com/office/drawing/2014/main" id="{EDBE6049-0FA7-42EE-9A7D-3355D98646DC}"/>
              </a:ext>
            </a:extLst>
          </p:cNvPr>
          <p:cNvGrpSpPr/>
          <p:nvPr/>
        </p:nvGrpSpPr>
        <p:grpSpPr>
          <a:xfrm>
            <a:off x="5357266" y="3068614"/>
            <a:ext cx="1058779" cy="561472"/>
            <a:chOff x="162831" y="1961617"/>
            <a:chExt cx="1058779" cy="561472"/>
          </a:xfrm>
        </p:grpSpPr>
        <p:sp>
          <p:nvSpPr>
            <p:cNvPr id="41" name="Oval 40">
              <a:extLst>
                <a:ext uri="{FF2B5EF4-FFF2-40B4-BE49-F238E27FC236}">
                  <a16:creationId xmlns:a16="http://schemas.microsoft.com/office/drawing/2014/main" id="{8281BBED-67A4-4E6B-BB78-C155BA9166EF}"/>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42" name="Rectangle 41">
              <a:extLst>
                <a:ext uri="{FF2B5EF4-FFF2-40B4-BE49-F238E27FC236}">
                  <a16:creationId xmlns:a16="http://schemas.microsoft.com/office/drawing/2014/main" id="{80ECE1CE-BFF8-4A21-BAEF-3665650C276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Dev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Test</a:t>
              </a:r>
            </a:p>
          </p:txBody>
        </p:sp>
      </p:grpSp>
      <p:grpSp>
        <p:nvGrpSpPr>
          <p:cNvPr id="43" name="Group 42">
            <a:extLst>
              <a:ext uri="{FF2B5EF4-FFF2-40B4-BE49-F238E27FC236}">
                <a16:creationId xmlns:a16="http://schemas.microsoft.com/office/drawing/2014/main" id="{B6BCB35E-4ECE-4F98-9B92-B5655FF96FEF}"/>
              </a:ext>
            </a:extLst>
          </p:cNvPr>
          <p:cNvGrpSpPr/>
          <p:nvPr/>
        </p:nvGrpSpPr>
        <p:grpSpPr>
          <a:xfrm>
            <a:off x="5357265" y="4266340"/>
            <a:ext cx="1058779" cy="561472"/>
            <a:chOff x="162831" y="1961617"/>
            <a:chExt cx="1058779" cy="561472"/>
          </a:xfrm>
        </p:grpSpPr>
        <p:sp>
          <p:nvSpPr>
            <p:cNvPr id="44" name="Oval 43">
              <a:extLst>
                <a:ext uri="{FF2B5EF4-FFF2-40B4-BE49-F238E27FC236}">
                  <a16:creationId xmlns:a16="http://schemas.microsoft.com/office/drawing/2014/main" id="{8239E0E9-1120-4D5A-8B97-A3227E1DF3B3}"/>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45" name="Rectangle 44">
              <a:extLst>
                <a:ext uri="{FF2B5EF4-FFF2-40B4-BE49-F238E27FC236}">
                  <a16:creationId xmlns:a16="http://schemas.microsoft.com/office/drawing/2014/main" id="{D018D35D-4E70-496A-8287-ACC4BAAA9066}"/>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Smoke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Test</a:t>
              </a:r>
            </a:p>
          </p:txBody>
        </p:sp>
      </p:grpSp>
      <p:grpSp>
        <p:nvGrpSpPr>
          <p:cNvPr id="46" name="Group 45">
            <a:extLst>
              <a:ext uri="{FF2B5EF4-FFF2-40B4-BE49-F238E27FC236}">
                <a16:creationId xmlns:a16="http://schemas.microsoft.com/office/drawing/2014/main" id="{7615358D-3802-4E77-8F09-682E44017280}"/>
              </a:ext>
            </a:extLst>
          </p:cNvPr>
          <p:cNvGrpSpPr/>
          <p:nvPr/>
        </p:nvGrpSpPr>
        <p:grpSpPr>
          <a:xfrm>
            <a:off x="3396114" y="4266340"/>
            <a:ext cx="1058779" cy="561472"/>
            <a:chOff x="162831" y="1961617"/>
            <a:chExt cx="1058779" cy="561472"/>
          </a:xfrm>
        </p:grpSpPr>
        <p:sp>
          <p:nvSpPr>
            <p:cNvPr id="47" name="Oval 46">
              <a:extLst>
                <a:ext uri="{FF2B5EF4-FFF2-40B4-BE49-F238E27FC236}">
                  <a16:creationId xmlns:a16="http://schemas.microsoft.com/office/drawing/2014/main" id="{66EB1550-57C7-4564-969A-0727C74D04AB}"/>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48" name="Rectangle 47">
              <a:extLst>
                <a:ext uri="{FF2B5EF4-FFF2-40B4-BE49-F238E27FC236}">
                  <a16:creationId xmlns:a16="http://schemas.microsoft.com/office/drawing/2014/main" id="{BFF42DF0-7095-417C-8D70-591E5F01DFA3}"/>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Partial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SAST</a:t>
              </a:r>
            </a:p>
          </p:txBody>
        </p:sp>
      </p:grpSp>
      <p:grpSp>
        <p:nvGrpSpPr>
          <p:cNvPr id="49" name="Group 48">
            <a:extLst>
              <a:ext uri="{FF2B5EF4-FFF2-40B4-BE49-F238E27FC236}">
                <a16:creationId xmlns:a16="http://schemas.microsoft.com/office/drawing/2014/main" id="{F184F9C0-29DB-405F-BA8E-69B25D168A64}"/>
              </a:ext>
            </a:extLst>
          </p:cNvPr>
          <p:cNvGrpSpPr/>
          <p:nvPr/>
        </p:nvGrpSpPr>
        <p:grpSpPr>
          <a:xfrm>
            <a:off x="6336637" y="3068614"/>
            <a:ext cx="1058779" cy="561472"/>
            <a:chOff x="162831" y="1961617"/>
            <a:chExt cx="1058779" cy="561472"/>
          </a:xfrm>
        </p:grpSpPr>
        <p:sp>
          <p:nvSpPr>
            <p:cNvPr id="50" name="Oval 49">
              <a:extLst>
                <a:ext uri="{FF2B5EF4-FFF2-40B4-BE49-F238E27FC236}">
                  <a16:creationId xmlns:a16="http://schemas.microsoft.com/office/drawing/2014/main" id="{8DF511A1-DFC2-44D7-8239-8DBBC00DF9EC}"/>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51" name="Rectangle 50">
              <a:extLst>
                <a:ext uri="{FF2B5EF4-FFF2-40B4-BE49-F238E27FC236}">
                  <a16:creationId xmlns:a16="http://schemas.microsoft.com/office/drawing/2014/main" id="{BA1B3314-BFFD-4D94-A3B6-CE42D12CABEF}"/>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Deploy to</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QA</a:t>
              </a:r>
            </a:p>
          </p:txBody>
        </p:sp>
      </p:grpSp>
      <p:grpSp>
        <p:nvGrpSpPr>
          <p:cNvPr id="52" name="Group 51">
            <a:extLst>
              <a:ext uri="{FF2B5EF4-FFF2-40B4-BE49-F238E27FC236}">
                <a16:creationId xmlns:a16="http://schemas.microsoft.com/office/drawing/2014/main" id="{E5ADD0C3-8B95-4EBF-935E-A3DCD5DF59CF}"/>
              </a:ext>
            </a:extLst>
          </p:cNvPr>
          <p:cNvGrpSpPr/>
          <p:nvPr/>
        </p:nvGrpSpPr>
        <p:grpSpPr>
          <a:xfrm>
            <a:off x="7236600" y="3068614"/>
            <a:ext cx="1058779" cy="561472"/>
            <a:chOff x="162831" y="1961617"/>
            <a:chExt cx="1058779" cy="561472"/>
          </a:xfrm>
        </p:grpSpPr>
        <p:sp>
          <p:nvSpPr>
            <p:cNvPr id="53" name="Oval 52">
              <a:extLst>
                <a:ext uri="{FF2B5EF4-FFF2-40B4-BE49-F238E27FC236}">
                  <a16:creationId xmlns:a16="http://schemas.microsoft.com/office/drawing/2014/main" id="{06566536-FD25-4282-8F6B-84C6B9A14DBB}"/>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54" name="Rectangle 53">
              <a:extLst>
                <a:ext uri="{FF2B5EF4-FFF2-40B4-BE49-F238E27FC236}">
                  <a16:creationId xmlns:a16="http://schemas.microsoft.com/office/drawing/2014/main" id="{856773DB-A087-42DB-A7D3-7AF07615B0C0}"/>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QA</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Testing</a:t>
              </a:r>
            </a:p>
          </p:txBody>
        </p:sp>
      </p:grpSp>
      <p:grpSp>
        <p:nvGrpSpPr>
          <p:cNvPr id="55" name="Group 54">
            <a:extLst>
              <a:ext uri="{FF2B5EF4-FFF2-40B4-BE49-F238E27FC236}">
                <a16:creationId xmlns:a16="http://schemas.microsoft.com/office/drawing/2014/main" id="{4B529875-657D-4053-BD37-E55A68CA0204}"/>
              </a:ext>
            </a:extLst>
          </p:cNvPr>
          <p:cNvGrpSpPr/>
          <p:nvPr/>
        </p:nvGrpSpPr>
        <p:grpSpPr>
          <a:xfrm>
            <a:off x="7236598" y="4271288"/>
            <a:ext cx="1058779" cy="561472"/>
            <a:chOff x="162831" y="1961617"/>
            <a:chExt cx="1058779" cy="561472"/>
          </a:xfrm>
          <a:solidFill>
            <a:schemeClr val="accent1"/>
          </a:solidFill>
        </p:grpSpPr>
        <p:sp>
          <p:nvSpPr>
            <p:cNvPr id="56" name="Oval 55">
              <a:extLst>
                <a:ext uri="{FF2B5EF4-FFF2-40B4-BE49-F238E27FC236}">
                  <a16:creationId xmlns:a16="http://schemas.microsoft.com/office/drawing/2014/main" id="{E5EAF7D0-51A0-4BA8-B1D3-4F9FC7D990CB}"/>
                </a:ext>
              </a:extLst>
            </p:cNvPr>
            <p:cNvSpPr/>
            <p:nvPr/>
          </p:nvSpPr>
          <p:spPr>
            <a:xfrm>
              <a:off x="603189" y="2340209"/>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57" name="Rectangle 56">
              <a:extLst>
                <a:ext uri="{FF2B5EF4-FFF2-40B4-BE49-F238E27FC236}">
                  <a16:creationId xmlns:a16="http://schemas.microsoft.com/office/drawing/2014/main" id="{CDE89362-7EF2-4BB4-B324-1BC3FBAD0B4A}"/>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DAST and</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Compliance Scan</a:t>
              </a:r>
            </a:p>
          </p:txBody>
        </p:sp>
      </p:grpSp>
      <p:grpSp>
        <p:nvGrpSpPr>
          <p:cNvPr id="58" name="Group 57">
            <a:extLst>
              <a:ext uri="{FF2B5EF4-FFF2-40B4-BE49-F238E27FC236}">
                <a16:creationId xmlns:a16="http://schemas.microsoft.com/office/drawing/2014/main" id="{E0F28940-1F23-4FF0-B7A1-2D7461A75201}"/>
              </a:ext>
            </a:extLst>
          </p:cNvPr>
          <p:cNvGrpSpPr/>
          <p:nvPr/>
        </p:nvGrpSpPr>
        <p:grpSpPr>
          <a:xfrm>
            <a:off x="5357265" y="5197384"/>
            <a:ext cx="1058779" cy="561472"/>
            <a:chOff x="162831" y="1961617"/>
            <a:chExt cx="1058779" cy="561472"/>
          </a:xfrm>
        </p:grpSpPr>
        <p:sp>
          <p:nvSpPr>
            <p:cNvPr id="59" name="Oval 58">
              <a:extLst>
                <a:ext uri="{FF2B5EF4-FFF2-40B4-BE49-F238E27FC236}">
                  <a16:creationId xmlns:a16="http://schemas.microsoft.com/office/drawing/2014/main" id="{D8DDE838-3F47-4FA9-9BB0-98FBECF8434B}"/>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60" name="Rectangle 59">
              <a:extLst>
                <a:ext uri="{FF2B5EF4-FFF2-40B4-BE49-F238E27FC236}">
                  <a16:creationId xmlns:a16="http://schemas.microsoft.com/office/drawing/2014/main" id="{5F82E9B0-8755-4852-8E62-A83247689C67}"/>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Full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SAST</a:t>
              </a:r>
            </a:p>
          </p:txBody>
        </p:sp>
      </p:grpSp>
      <p:grpSp>
        <p:nvGrpSpPr>
          <p:cNvPr id="61" name="Group 60">
            <a:extLst>
              <a:ext uri="{FF2B5EF4-FFF2-40B4-BE49-F238E27FC236}">
                <a16:creationId xmlns:a16="http://schemas.microsoft.com/office/drawing/2014/main" id="{782C6FAA-32A6-4BFD-974D-6B888F8C4997}"/>
              </a:ext>
            </a:extLst>
          </p:cNvPr>
          <p:cNvGrpSpPr/>
          <p:nvPr/>
        </p:nvGrpSpPr>
        <p:grpSpPr>
          <a:xfrm>
            <a:off x="8215971" y="3068614"/>
            <a:ext cx="1058779" cy="561472"/>
            <a:chOff x="162831" y="1961617"/>
            <a:chExt cx="1058779" cy="561472"/>
          </a:xfrm>
        </p:grpSpPr>
        <p:sp>
          <p:nvSpPr>
            <p:cNvPr id="62" name="Oval 61">
              <a:extLst>
                <a:ext uri="{FF2B5EF4-FFF2-40B4-BE49-F238E27FC236}">
                  <a16:creationId xmlns:a16="http://schemas.microsoft.com/office/drawing/2014/main" id="{47139103-6041-401C-AD72-37E08226C44A}"/>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63" name="Rectangle 62">
              <a:extLst>
                <a:ext uri="{FF2B5EF4-FFF2-40B4-BE49-F238E27FC236}">
                  <a16:creationId xmlns:a16="http://schemas.microsoft.com/office/drawing/2014/main" id="{AE0B86B6-EF7F-4A0E-BC08-FEB931C3DF7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Establish</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Valid Build</a:t>
              </a:r>
            </a:p>
          </p:txBody>
        </p:sp>
      </p:grpSp>
      <p:grpSp>
        <p:nvGrpSpPr>
          <p:cNvPr id="64" name="Group 63">
            <a:extLst>
              <a:ext uri="{FF2B5EF4-FFF2-40B4-BE49-F238E27FC236}">
                <a16:creationId xmlns:a16="http://schemas.microsoft.com/office/drawing/2014/main" id="{CE8DE5B1-D995-473C-B01B-6F75CDEA0AD0}"/>
              </a:ext>
            </a:extLst>
          </p:cNvPr>
          <p:cNvGrpSpPr/>
          <p:nvPr/>
        </p:nvGrpSpPr>
        <p:grpSpPr>
          <a:xfrm>
            <a:off x="8215971" y="4266340"/>
            <a:ext cx="1058779" cy="561472"/>
            <a:chOff x="162831" y="1961617"/>
            <a:chExt cx="1058779" cy="561472"/>
          </a:xfrm>
        </p:grpSpPr>
        <p:sp>
          <p:nvSpPr>
            <p:cNvPr id="65" name="Oval 64">
              <a:extLst>
                <a:ext uri="{FF2B5EF4-FFF2-40B4-BE49-F238E27FC236}">
                  <a16:creationId xmlns:a16="http://schemas.microsoft.com/office/drawing/2014/main" id="{E35A684B-F1C1-4954-8E1C-2D2DB7AF8525}"/>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66" name="Rectangle 65">
              <a:extLst>
                <a:ext uri="{FF2B5EF4-FFF2-40B4-BE49-F238E27FC236}">
                  <a16:creationId xmlns:a16="http://schemas.microsoft.com/office/drawing/2014/main" id="{11BDB8EE-E034-44A5-8129-10ACDF08C02F}"/>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Configuration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Scan</a:t>
              </a:r>
            </a:p>
          </p:txBody>
        </p:sp>
      </p:grpSp>
      <p:grpSp>
        <p:nvGrpSpPr>
          <p:cNvPr id="67" name="Group 66">
            <a:extLst>
              <a:ext uri="{FF2B5EF4-FFF2-40B4-BE49-F238E27FC236}">
                <a16:creationId xmlns:a16="http://schemas.microsoft.com/office/drawing/2014/main" id="{6AE809CC-B7B6-4680-8D5E-D6231EFE5093}"/>
              </a:ext>
            </a:extLst>
          </p:cNvPr>
          <p:cNvGrpSpPr/>
          <p:nvPr/>
        </p:nvGrpSpPr>
        <p:grpSpPr>
          <a:xfrm>
            <a:off x="9040134" y="3065542"/>
            <a:ext cx="1058779" cy="561472"/>
            <a:chOff x="162831" y="1961617"/>
            <a:chExt cx="1058779" cy="561472"/>
          </a:xfrm>
        </p:grpSpPr>
        <p:sp>
          <p:nvSpPr>
            <p:cNvPr id="68" name="Oval 67">
              <a:extLst>
                <a:ext uri="{FF2B5EF4-FFF2-40B4-BE49-F238E27FC236}">
                  <a16:creationId xmlns:a16="http://schemas.microsoft.com/office/drawing/2014/main" id="{6E727785-FE80-4501-B61C-B1A7EDAE1575}"/>
                </a:ext>
              </a:extLst>
            </p:cNvPr>
            <p:cNvSpPr/>
            <p:nvPr/>
          </p:nvSpPr>
          <p:spPr>
            <a:xfrm>
              <a:off x="627253"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69" name="Rectangle 68">
              <a:extLst>
                <a:ext uri="{FF2B5EF4-FFF2-40B4-BE49-F238E27FC236}">
                  <a16:creationId xmlns:a16="http://schemas.microsoft.com/office/drawing/2014/main" id="{63B3EBD0-7D49-47E1-95D4-42FE28D2FB6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Deploy</a:t>
              </a:r>
            </a:p>
          </p:txBody>
        </p:sp>
      </p:grpSp>
      <p:grpSp>
        <p:nvGrpSpPr>
          <p:cNvPr id="70" name="Group 69">
            <a:extLst>
              <a:ext uri="{FF2B5EF4-FFF2-40B4-BE49-F238E27FC236}">
                <a16:creationId xmlns:a16="http://schemas.microsoft.com/office/drawing/2014/main" id="{046E7FEF-F3CD-4D97-A68D-5427312ACE1C}"/>
              </a:ext>
            </a:extLst>
          </p:cNvPr>
          <p:cNvGrpSpPr/>
          <p:nvPr/>
        </p:nvGrpSpPr>
        <p:grpSpPr>
          <a:xfrm>
            <a:off x="9864297" y="3065542"/>
            <a:ext cx="1058779" cy="561472"/>
            <a:chOff x="162831" y="1961617"/>
            <a:chExt cx="1058779" cy="561472"/>
          </a:xfrm>
        </p:grpSpPr>
        <p:sp>
          <p:nvSpPr>
            <p:cNvPr id="71" name="Oval 70">
              <a:extLst>
                <a:ext uri="{FF2B5EF4-FFF2-40B4-BE49-F238E27FC236}">
                  <a16:creationId xmlns:a16="http://schemas.microsoft.com/office/drawing/2014/main" id="{D41E7B0E-236F-4B66-A3B2-F65A094E13B0}"/>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72" name="Rectangle 71">
              <a:extLst>
                <a:ext uri="{FF2B5EF4-FFF2-40B4-BE49-F238E27FC236}">
                  <a16:creationId xmlns:a16="http://schemas.microsoft.com/office/drawing/2014/main" id="{503957AE-E483-4FC3-8F1F-E4BE9340E4A1}"/>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Operate</a:t>
              </a:r>
            </a:p>
          </p:txBody>
        </p:sp>
      </p:grpSp>
      <p:grpSp>
        <p:nvGrpSpPr>
          <p:cNvPr id="73" name="Group 72">
            <a:extLst>
              <a:ext uri="{FF2B5EF4-FFF2-40B4-BE49-F238E27FC236}">
                <a16:creationId xmlns:a16="http://schemas.microsoft.com/office/drawing/2014/main" id="{E17E3D62-43A4-4DAE-A39B-36B7DE0D059A}"/>
              </a:ext>
            </a:extLst>
          </p:cNvPr>
          <p:cNvGrpSpPr/>
          <p:nvPr/>
        </p:nvGrpSpPr>
        <p:grpSpPr>
          <a:xfrm>
            <a:off x="10682441" y="3057718"/>
            <a:ext cx="1058779" cy="561472"/>
            <a:chOff x="162831" y="1961617"/>
            <a:chExt cx="1058779" cy="561472"/>
          </a:xfrm>
        </p:grpSpPr>
        <p:sp>
          <p:nvSpPr>
            <p:cNvPr id="74" name="Oval 73">
              <a:extLst>
                <a:ext uri="{FF2B5EF4-FFF2-40B4-BE49-F238E27FC236}">
                  <a16:creationId xmlns:a16="http://schemas.microsoft.com/office/drawing/2014/main" id="{E9B9D738-037C-420D-B1F3-A4259810FE62}"/>
                </a:ext>
              </a:extLst>
            </p:cNvPr>
            <p:cNvSpPr/>
            <p:nvPr/>
          </p:nvSpPr>
          <p:spPr>
            <a:xfrm>
              <a:off x="603189" y="23402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75" name="Rectangle 74">
              <a:extLst>
                <a:ext uri="{FF2B5EF4-FFF2-40B4-BE49-F238E27FC236}">
                  <a16:creationId xmlns:a16="http://schemas.microsoft.com/office/drawing/2014/main" id="{6982F320-8CD2-4ADB-9AE0-E3D98FB12CE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Monitor &amp; Detect</a:t>
              </a:r>
            </a:p>
          </p:txBody>
        </p:sp>
      </p:grpSp>
      <p:cxnSp>
        <p:nvCxnSpPr>
          <p:cNvPr id="76" name="Connector: Elbow 75">
            <a:extLst>
              <a:ext uri="{FF2B5EF4-FFF2-40B4-BE49-F238E27FC236}">
                <a16:creationId xmlns:a16="http://schemas.microsoft.com/office/drawing/2014/main" id="{B6210846-E262-44F1-B83B-9949AE7CCCF3}"/>
              </a:ext>
            </a:extLst>
          </p:cNvPr>
          <p:cNvCxnSpPr>
            <a:cxnSpLocks/>
            <a:stCxn id="74" idx="6"/>
            <a:endCxn id="101" idx="6"/>
          </p:cNvCxnSpPr>
          <p:nvPr/>
        </p:nvCxnSpPr>
        <p:spPr>
          <a:xfrm flipH="1" flipV="1">
            <a:off x="5996542" y="2526578"/>
            <a:ext cx="5309137" cy="1001172"/>
          </a:xfrm>
          <a:prstGeom prst="bentConnector3">
            <a:avLst>
              <a:gd name="adj1" fmla="val -121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E32705A-3151-4AF3-A498-D61C95D0130E}"/>
              </a:ext>
            </a:extLst>
          </p:cNvPr>
          <p:cNvCxnSpPr>
            <a:cxnSpLocks/>
            <a:stCxn id="26" idx="6"/>
            <a:endCxn id="29" idx="2"/>
          </p:cNvCxnSpPr>
          <p:nvPr/>
        </p:nvCxnSpPr>
        <p:spPr>
          <a:xfrm>
            <a:off x="1004241" y="3527750"/>
            <a:ext cx="7964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CCEE58A-BBFB-4614-9D25-D8729916BB40}"/>
              </a:ext>
            </a:extLst>
          </p:cNvPr>
          <p:cNvCxnSpPr>
            <a:cxnSpLocks/>
            <a:stCxn id="29" idx="6"/>
            <a:endCxn id="32" idx="2"/>
          </p:cNvCxnSpPr>
          <p:nvPr/>
        </p:nvCxnSpPr>
        <p:spPr>
          <a:xfrm>
            <a:off x="1983612" y="3527750"/>
            <a:ext cx="875899" cy="10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D2884F4-5BC6-4270-BB37-ADBD0920CEE6}"/>
              </a:ext>
            </a:extLst>
          </p:cNvPr>
          <p:cNvCxnSpPr>
            <a:cxnSpLocks/>
            <a:stCxn id="32" idx="6"/>
            <a:endCxn id="35" idx="2"/>
          </p:cNvCxnSpPr>
          <p:nvPr/>
        </p:nvCxnSpPr>
        <p:spPr>
          <a:xfrm flipV="1">
            <a:off x="3042391" y="3537179"/>
            <a:ext cx="794082" cy="14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B37466-2EF9-46D5-87FF-A0AE77C0F571}"/>
              </a:ext>
            </a:extLst>
          </p:cNvPr>
          <p:cNvCxnSpPr>
            <a:cxnSpLocks/>
            <a:stCxn id="35" idx="6"/>
            <a:endCxn id="38" idx="2"/>
          </p:cNvCxnSpPr>
          <p:nvPr/>
        </p:nvCxnSpPr>
        <p:spPr>
          <a:xfrm>
            <a:off x="4019353" y="3537179"/>
            <a:ext cx="798900" cy="2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9D4C6FE-B959-4149-B866-881DBA7BE9CE}"/>
              </a:ext>
            </a:extLst>
          </p:cNvPr>
          <p:cNvCxnSpPr>
            <a:cxnSpLocks/>
            <a:stCxn id="38" idx="6"/>
            <a:endCxn id="41" idx="2"/>
          </p:cNvCxnSpPr>
          <p:nvPr/>
        </p:nvCxnSpPr>
        <p:spPr>
          <a:xfrm flipV="1">
            <a:off x="5001133" y="3538646"/>
            <a:ext cx="796491" cy="11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0A20BF7-085A-4A19-8B4F-185BC0F25C90}"/>
              </a:ext>
            </a:extLst>
          </p:cNvPr>
          <p:cNvCxnSpPr>
            <a:cxnSpLocks/>
            <a:stCxn id="41" idx="6"/>
            <a:endCxn id="50" idx="2"/>
          </p:cNvCxnSpPr>
          <p:nvPr/>
        </p:nvCxnSpPr>
        <p:spPr>
          <a:xfrm>
            <a:off x="5980504" y="3538646"/>
            <a:ext cx="7964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A249B4F-63B1-43B3-9A1B-3EF779761959}"/>
              </a:ext>
            </a:extLst>
          </p:cNvPr>
          <p:cNvCxnSpPr>
            <a:cxnSpLocks/>
            <a:stCxn id="50" idx="6"/>
            <a:endCxn id="53" idx="2"/>
          </p:cNvCxnSpPr>
          <p:nvPr/>
        </p:nvCxnSpPr>
        <p:spPr>
          <a:xfrm>
            <a:off x="6959875" y="3538646"/>
            <a:ext cx="7170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A92DF72-9F57-4E1A-8519-98A948AF3CBB}"/>
              </a:ext>
            </a:extLst>
          </p:cNvPr>
          <p:cNvCxnSpPr>
            <a:cxnSpLocks/>
            <a:stCxn id="53" idx="6"/>
            <a:endCxn id="62" idx="2"/>
          </p:cNvCxnSpPr>
          <p:nvPr/>
        </p:nvCxnSpPr>
        <p:spPr>
          <a:xfrm>
            <a:off x="7859838" y="3538646"/>
            <a:ext cx="7964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7EA2274-16A5-4988-B188-155A7E415DC8}"/>
              </a:ext>
            </a:extLst>
          </p:cNvPr>
          <p:cNvCxnSpPr>
            <a:cxnSpLocks/>
            <a:stCxn id="62" idx="6"/>
            <a:endCxn id="68" idx="2"/>
          </p:cNvCxnSpPr>
          <p:nvPr/>
        </p:nvCxnSpPr>
        <p:spPr>
          <a:xfrm flipV="1">
            <a:off x="8839209" y="3535574"/>
            <a:ext cx="665347" cy="3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8F57ACC-6DE8-438F-8741-A07250A67FAD}"/>
              </a:ext>
            </a:extLst>
          </p:cNvPr>
          <p:cNvCxnSpPr>
            <a:cxnSpLocks/>
            <a:stCxn id="68" idx="6"/>
            <a:endCxn id="71" idx="2"/>
          </p:cNvCxnSpPr>
          <p:nvPr/>
        </p:nvCxnSpPr>
        <p:spPr>
          <a:xfrm>
            <a:off x="9687436" y="3535574"/>
            <a:ext cx="61721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8D982AA-76A5-4781-9105-FC8626BC1597}"/>
              </a:ext>
            </a:extLst>
          </p:cNvPr>
          <p:cNvCxnSpPr>
            <a:cxnSpLocks/>
            <a:stCxn id="71" idx="6"/>
            <a:endCxn id="74" idx="2"/>
          </p:cNvCxnSpPr>
          <p:nvPr/>
        </p:nvCxnSpPr>
        <p:spPr>
          <a:xfrm flipV="1">
            <a:off x="10487535" y="3527750"/>
            <a:ext cx="635264" cy="78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5BE63302-7F65-4037-A320-81C37570752D}"/>
              </a:ext>
            </a:extLst>
          </p:cNvPr>
          <p:cNvSpPr/>
          <p:nvPr/>
        </p:nvSpPr>
        <p:spPr>
          <a:xfrm>
            <a:off x="821361" y="4644932"/>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grpSp>
        <p:nvGrpSpPr>
          <p:cNvPr id="89" name="Group 88">
            <a:extLst>
              <a:ext uri="{FF2B5EF4-FFF2-40B4-BE49-F238E27FC236}">
                <a16:creationId xmlns:a16="http://schemas.microsoft.com/office/drawing/2014/main" id="{94B94BFC-151A-48C4-8706-C7AD72721C9D}"/>
              </a:ext>
            </a:extLst>
          </p:cNvPr>
          <p:cNvGrpSpPr/>
          <p:nvPr/>
        </p:nvGrpSpPr>
        <p:grpSpPr>
          <a:xfrm>
            <a:off x="1359168" y="4265238"/>
            <a:ext cx="1058779" cy="561472"/>
            <a:chOff x="162831" y="1961617"/>
            <a:chExt cx="1058779" cy="561472"/>
          </a:xfrm>
        </p:grpSpPr>
        <p:sp>
          <p:nvSpPr>
            <p:cNvPr id="90" name="Oval 89">
              <a:extLst>
                <a:ext uri="{FF2B5EF4-FFF2-40B4-BE49-F238E27FC236}">
                  <a16:creationId xmlns:a16="http://schemas.microsoft.com/office/drawing/2014/main" id="{109D50A5-43C1-4775-B546-A109992BE155}"/>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91" name="Rectangle 90">
              <a:extLst>
                <a:ext uri="{FF2B5EF4-FFF2-40B4-BE49-F238E27FC236}">
                  <a16:creationId xmlns:a16="http://schemas.microsoft.com/office/drawing/2014/main" id="{4B68C89E-F060-4BB6-836B-D7776F7C4679}"/>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Container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Security</a:t>
              </a:r>
            </a:p>
          </p:txBody>
        </p:sp>
      </p:grpSp>
      <p:sp>
        <p:nvSpPr>
          <p:cNvPr id="92" name="Oval 91">
            <a:extLst>
              <a:ext uri="{FF2B5EF4-FFF2-40B4-BE49-F238E27FC236}">
                <a16:creationId xmlns:a16="http://schemas.microsoft.com/office/drawing/2014/main" id="{02A41CB8-279B-4736-9758-9861A36D2ED1}"/>
              </a:ext>
            </a:extLst>
          </p:cNvPr>
          <p:cNvSpPr/>
          <p:nvPr/>
        </p:nvSpPr>
        <p:spPr>
          <a:xfrm>
            <a:off x="821360" y="557597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93" name="Rectangle 92">
            <a:extLst>
              <a:ext uri="{FF2B5EF4-FFF2-40B4-BE49-F238E27FC236}">
                <a16:creationId xmlns:a16="http://schemas.microsoft.com/office/drawing/2014/main" id="{C8993C21-B7B0-4AB9-9CDE-A3ACC9485C47}"/>
              </a:ext>
            </a:extLst>
          </p:cNvPr>
          <p:cNvSpPr/>
          <p:nvPr/>
        </p:nvSpPr>
        <p:spPr>
          <a:xfrm>
            <a:off x="381002" y="5197384"/>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Risk Analysis and Architecture</a:t>
            </a:r>
          </a:p>
        </p:txBody>
      </p:sp>
      <p:grpSp>
        <p:nvGrpSpPr>
          <p:cNvPr id="94" name="Group 93">
            <a:extLst>
              <a:ext uri="{FF2B5EF4-FFF2-40B4-BE49-F238E27FC236}">
                <a16:creationId xmlns:a16="http://schemas.microsoft.com/office/drawing/2014/main" id="{B260736E-024E-460E-A01E-E408D5B9B683}"/>
              </a:ext>
            </a:extLst>
          </p:cNvPr>
          <p:cNvGrpSpPr/>
          <p:nvPr/>
        </p:nvGrpSpPr>
        <p:grpSpPr>
          <a:xfrm>
            <a:off x="7236598" y="5133216"/>
            <a:ext cx="1058779" cy="561472"/>
            <a:chOff x="162831" y="1961617"/>
            <a:chExt cx="1058779" cy="561472"/>
          </a:xfrm>
          <a:solidFill>
            <a:schemeClr val="accent1"/>
          </a:solidFill>
        </p:grpSpPr>
        <p:sp>
          <p:nvSpPr>
            <p:cNvPr id="95" name="Oval 94">
              <a:extLst>
                <a:ext uri="{FF2B5EF4-FFF2-40B4-BE49-F238E27FC236}">
                  <a16:creationId xmlns:a16="http://schemas.microsoft.com/office/drawing/2014/main" id="{5A51C0DA-B3A5-4009-B92F-F52AD258F5C1}"/>
                </a:ext>
              </a:extLst>
            </p:cNvPr>
            <p:cNvSpPr/>
            <p:nvPr/>
          </p:nvSpPr>
          <p:spPr>
            <a:xfrm>
              <a:off x="603189" y="2340209"/>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96" name="Rectangle 95">
              <a:extLst>
                <a:ext uri="{FF2B5EF4-FFF2-40B4-BE49-F238E27FC236}">
                  <a16:creationId xmlns:a16="http://schemas.microsoft.com/office/drawing/2014/main" id="{56C3ED5F-1A2D-4B7B-A8AE-1DE97A65F0FB}"/>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Fuzz</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Test</a:t>
              </a:r>
            </a:p>
          </p:txBody>
        </p:sp>
      </p:grpSp>
      <p:grpSp>
        <p:nvGrpSpPr>
          <p:cNvPr id="97" name="Group 96">
            <a:extLst>
              <a:ext uri="{FF2B5EF4-FFF2-40B4-BE49-F238E27FC236}">
                <a16:creationId xmlns:a16="http://schemas.microsoft.com/office/drawing/2014/main" id="{A256BFE3-C048-46C1-A5FB-8E0077A6F63C}"/>
              </a:ext>
            </a:extLst>
          </p:cNvPr>
          <p:cNvGrpSpPr/>
          <p:nvPr/>
        </p:nvGrpSpPr>
        <p:grpSpPr>
          <a:xfrm>
            <a:off x="3393311" y="5197384"/>
            <a:ext cx="1058779" cy="561472"/>
            <a:chOff x="162831" y="1961617"/>
            <a:chExt cx="1058779" cy="561472"/>
          </a:xfrm>
        </p:grpSpPr>
        <p:sp>
          <p:nvSpPr>
            <p:cNvPr id="98" name="Oval 97">
              <a:extLst>
                <a:ext uri="{FF2B5EF4-FFF2-40B4-BE49-F238E27FC236}">
                  <a16:creationId xmlns:a16="http://schemas.microsoft.com/office/drawing/2014/main" id="{52F165AA-5F90-4B73-AE25-D148397B58EE}"/>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99" name="Rectangle 98">
              <a:extLst>
                <a:ext uri="{FF2B5EF4-FFF2-40B4-BE49-F238E27FC236}">
                  <a16:creationId xmlns:a16="http://schemas.microsoft.com/office/drawing/2014/main" id="{C880CF2E-7270-4D76-8DCD-2426BF28A5B5}"/>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Composition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Analysis</a:t>
              </a:r>
            </a:p>
          </p:txBody>
        </p:sp>
      </p:grpSp>
      <p:grpSp>
        <p:nvGrpSpPr>
          <p:cNvPr id="100" name="Group 99">
            <a:extLst>
              <a:ext uri="{FF2B5EF4-FFF2-40B4-BE49-F238E27FC236}">
                <a16:creationId xmlns:a16="http://schemas.microsoft.com/office/drawing/2014/main" id="{D0D32915-A408-4EEB-A01A-F1A470DD1723}"/>
              </a:ext>
            </a:extLst>
          </p:cNvPr>
          <p:cNvGrpSpPr/>
          <p:nvPr/>
        </p:nvGrpSpPr>
        <p:grpSpPr>
          <a:xfrm>
            <a:off x="5357264" y="1907318"/>
            <a:ext cx="1058779" cy="710700"/>
            <a:chOff x="162831" y="1804369"/>
            <a:chExt cx="1058779" cy="710700"/>
          </a:xfrm>
        </p:grpSpPr>
        <p:sp>
          <p:nvSpPr>
            <p:cNvPr id="101" name="Oval 100">
              <a:extLst>
                <a:ext uri="{FF2B5EF4-FFF2-40B4-BE49-F238E27FC236}">
                  <a16:creationId xmlns:a16="http://schemas.microsoft.com/office/drawing/2014/main" id="{9D7B0939-2196-41C5-8BCF-FC4FA572B7E5}"/>
                </a:ext>
              </a:extLst>
            </p:cNvPr>
            <p:cNvSpPr/>
            <p:nvPr/>
          </p:nvSpPr>
          <p:spPr>
            <a:xfrm>
              <a:off x="619229" y="23321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02" name="Rectangle 101">
              <a:extLst>
                <a:ext uri="{FF2B5EF4-FFF2-40B4-BE49-F238E27FC236}">
                  <a16:creationId xmlns:a16="http://schemas.microsoft.com/office/drawing/2014/main" id="{1D2CCAF0-04BF-4719-855E-FE411A53723D}"/>
                </a:ext>
              </a:extLst>
            </p:cNvPr>
            <p:cNvSpPr/>
            <p:nvPr/>
          </p:nvSpPr>
          <p:spPr>
            <a:xfrm>
              <a:off x="162831" y="1804369"/>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Feedback</a:t>
              </a:r>
            </a:p>
          </p:txBody>
        </p:sp>
      </p:grpSp>
      <p:cxnSp>
        <p:nvCxnSpPr>
          <p:cNvPr id="103" name="Connector: Elbow 102">
            <a:extLst>
              <a:ext uri="{FF2B5EF4-FFF2-40B4-BE49-F238E27FC236}">
                <a16:creationId xmlns:a16="http://schemas.microsoft.com/office/drawing/2014/main" id="{C1522F8A-ECA4-4434-87A6-82034F93F34C}"/>
              </a:ext>
            </a:extLst>
          </p:cNvPr>
          <p:cNvCxnSpPr>
            <a:cxnSpLocks/>
            <a:stCxn id="101" idx="2"/>
            <a:endCxn id="26" idx="2"/>
          </p:cNvCxnSpPr>
          <p:nvPr/>
        </p:nvCxnSpPr>
        <p:spPr>
          <a:xfrm rot="10800000" flipV="1">
            <a:off x="821362" y="2526578"/>
            <a:ext cx="4992301" cy="1001172"/>
          </a:xfrm>
          <a:prstGeom prst="bentConnector3">
            <a:avLst>
              <a:gd name="adj1" fmla="val 1045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7DF4C743-24AA-488E-82C6-575308BF59AE}"/>
              </a:ext>
            </a:extLst>
          </p:cNvPr>
          <p:cNvGrpSpPr/>
          <p:nvPr/>
        </p:nvGrpSpPr>
        <p:grpSpPr>
          <a:xfrm>
            <a:off x="5356868" y="1133219"/>
            <a:ext cx="1058779" cy="553452"/>
            <a:chOff x="162831" y="1961617"/>
            <a:chExt cx="1058779" cy="553452"/>
          </a:xfrm>
        </p:grpSpPr>
        <p:sp>
          <p:nvSpPr>
            <p:cNvPr id="105" name="Oval 104">
              <a:extLst>
                <a:ext uri="{FF2B5EF4-FFF2-40B4-BE49-F238E27FC236}">
                  <a16:creationId xmlns:a16="http://schemas.microsoft.com/office/drawing/2014/main" id="{5A82D329-DFEE-4061-9C47-B858688398F0}"/>
                </a:ext>
              </a:extLst>
            </p:cNvPr>
            <p:cNvSpPr/>
            <p:nvPr/>
          </p:nvSpPr>
          <p:spPr>
            <a:xfrm>
              <a:off x="615219" y="23321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06" name="Rectangle 105">
              <a:extLst>
                <a:ext uri="{FF2B5EF4-FFF2-40B4-BE49-F238E27FC236}">
                  <a16:creationId xmlns:a16="http://schemas.microsoft.com/office/drawing/2014/main" id="{B2A9B63E-7622-49DC-AAFD-C9EF32E2FFF8}"/>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Azure Pipelines</a:t>
              </a:r>
            </a:p>
          </p:txBody>
        </p:sp>
      </p:grpSp>
      <p:pic>
        <p:nvPicPr>
          <p:cNvPr id="108" name="Picture 107">
            <a:extLst>
              <a:ext uri="{FF2B5EF4-FFF2-40B4-BE49-F238E27FC236}">
                <a16:creationId xmlns:a16="http://schemas.microsoft.com/office/drawing/2014/main" id="{7B3AED32-4558-4A0D-801E-987B6A13E5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0512" y="4704500"/>
            <a:ext cx="822960" cy="506209"/>
          </a:xfrm>
          <a:prstGeom prst="rect">
            <a:avLst/>
          </a:prstGeom>
        </p:spPr>
      </p:pic>
      <p:pic>
        <p:nvPicPr>
          <p:cNvPr id="109" name="Picture 108">
            <a:extLst>
              <a:ext uri="{FF2B5EF4-FFF2-40B4-BE49-F238E27FC236}">
                <a16:creationId xmlns:a16="http://schemas.microsoft.com/office/drawing/2014/main" id="{79E58217-07FA-4E78-AA6E-7F4926D0C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6983" y="4301477"/>
            <a:ext cx="564613" cy="640080"/>
          </a:xfrm>
          <a:prstGeom prst="rect">
            <a:avLst/>
          </a:prstGeom>
        </p:spPr>
      </p:pic>
      <p:pic>
        <p:nvPicPr>
          <p:cNvPr id="110" name="Picture 14" descr="Image result for micro focus webinspect logo">
            <a:extLst>
              <a:ext uri="{FF2B5EF4-FFF2-40B4-BE49-F238E27FC236}">
                <a16:creationId xmlns:a16="http://schemas.microsoft.com/office/drawing/2014/main" id="{EBB59342-1927-427B-8DBC-9EE33502C5C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676751" y="4075366"/>
            <a:ext cx="731520" cy="114695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0FC5FCAD-9D6E-47BD-89C1-8ABC2F4B9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709" y="5259459"/>
            <a:ext cx="564613" cy="640080"/>
          </a:xfrm>
          <a:prstGeom prst="rect">
            <a:avLst/>
          </a:prstGeom>
        </p:spPr>
      </p:pic>
      <p:pic>
        <p:nvPicPr>
          <p:cNvPr id="112" name="Picture 22" descr="Related image">
            <a:extLst>
              <a:ext uri="{FF2B5EF4-FFF2-40B4-BE49-F238E27FC236}">
                <a16:creationId xmlns:a16="http://schemas.microsoft.com/office/drawing/2014/main" id="{337D6C39-167C-414B-BD9D-94FE32DAD15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51096" y="2362198"/>
            <a:ext cx="1554480" cy="580339"/>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9EF2AA9C-3314-4B32-A19F-B8DEE0B1FF95}"/>
              </a:ext>
            </a:extLst>
          </p:cNvPr>
          <p:cNvGrpSpPr/>
          <p:nvPr/>
        </p:nvGrpSpPr>
        <p:grpSpPr>
          <a:xfrm>
            <a:off x="10672670" y="4303938"/>
            <a:ext cx="1058779" cy="539525"/>
            <a:chOff x="168311" y="1983564"/>
            <a:chExt cx="1058779" cy="539525"/>
          </a:xfrm>
          <a:solidFill>
            <a:schemeClr val="accent1"/>
          </a:solidFill>
        </p:grpSpPr>
        <p:sp>
          <p:nvSpPr>
            <p:cNvPr id="115" name="Oval 114">
              <a:extLst>
                <a:ext uri="{FF2B5EF4-FFF2-40B4-BE49-F238E27FC236}">
                  <a16:creationId xmlns:a16="http://schemas.microsoft.com/office/drawing/2014/main" id="{4CF0F5E2-2C6D-4AF0-8E75-ADEA164ACE4E}"/>
                </a:ext>
              </a:extLst>
            </p:cNvPr>
            <p:cNvSpPr/>
            <p:nvPr/>
          </p:nvSpPr>
          <p:spPr>
            <a:xfrm>
              <a:off x="603189" y="2340209"/>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16" name="Rectangle 115">
              <a:extLst>
                <a:ext uri="{FF2B5EF4-FFF2-40B4-BE49-F238E27FC236}">
                  <a16:creationId xmlns:a16="http://schemas.microsoft.com/office/drawing/2014/main" id="{93805130-F4DA-452E-A654-E0BEE9A75ECD}"/>
                </a:ext>
              </a:extLst>
            </p:cNvPr>
            <p:cNvSpPr/>
            <p:nvPr/>
          </p:nvSpPr>
          <p:spPr>
            <a:xfrm>
              <a:off x="168311" y="1983564"/>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SIEM &amp; RASP</a:t>
              </a:r>
            </a:p>
          </p:txBody>
        </p:sp>
      </p:grpSp>
      <p:sp>
        <p:nvSpPr>
          <p:cNvPr id="117" name="Rectangle 116">
            <a:extLst>
              <a:ext uri="{FF2B5EF4-FFF2-40B4-BE49-F238E27FC236}">
                <a16:creationId xmlns:a16="http://schemas.microsoft.com/office/drawing/2014/main" id="{16FA93D0-F8D7-41A1-8DEF-B98D8ADCC073}"/>
              </a:ext>
            </a:extLst>
          </p:cNvPr>
          <p:cNvSpPr/>
          <p:nvPr/>
        </p:nvSpPr>
        <p:spPr>
          <a:xfrm>
            <a:off x="398223" y="4271288"/>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Threat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Modelling</a:t>
            </a:r>
          </a:p>
        </p:txBody>
      </p:sp>
      <p:grpSp>
        <p:nvGrpSpPr>
          <p:cNvPr id="118" name="Group 117">
            <a:extLst>
              <a:ext uri="{FF2B5EF4-FFF2-40B4-BE49-F238E27FC236}">
                <a16:creationId xmlns:a16="http://schemas.microsoft.com/office/drawing/2014/main" id="{4ECB6B09-C46F-4D8A-ABBB-60633B20B84D}"/>
              </a:ext>
            </a:extLst>
          </p:cNvPr>
          <p:cNvGrpSpPr/>
          <p:nvPr/>
        </p:nvGrpSpPr>
        <p:grpSpPr>
          <a:xfrm>
            <a:off x="5081703" y="6237006"/>
            <a:ext cx="1609107" cy="499221"/>
            <a:chOff x="4997542" y="6313812"/>
            <a:chExt cx="1609107" cy="499221"/>
          </a:xfrm>
        </p:grpSpPr>
        <p:sp>
          <p:nvSpPr>
            <p:cNvPr id="119" name="Rectangle: Rounded Corners 118">
              <a:extLst>
                <a:ext uri="{FF2B5EF4-FFF2-40B4-BE49-F238E27FC236}">
                  <a16:creationId xmlns:a16="http://schemas.microsoft.com/office/drawing/2014/main" id="{E198E33A-F148-45DE-B760-2F978333E2FB}"/>
                </a:ext>
              </a:extLst>
            </p:cNvPr>
            <p:cNvSpPr/>
            <p:nvPr/>
          </p:nvSpPr>
          <p:spPr>
            <a:xfrm>
              <a:off x="4997542" y="6313812"/>
              <a:ext cx="1536856" cy="499221"/>
            </a:xfrm>
            <a:prstGeom prst="roundRect">
              <a:avLst>
                <a:gd name="adj" fmla="val 74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Graphik"/>
                  <a:ea typeface="+mn-ea"/>
                  <a:cs typeface="+mn-cs"/>
                </a:rPr>
                <a:t>Legend</a:t>
              </a:r>
            </a:p>
          </p:txBody>
        </p:sp>
        <p:grpSp>
          <p:nvGrpSpPr>
            <p:cNvPr id="120" name="Group 119">
              <a:extLst>
                <a:ext uri="{FF2B5EF4-FFF2-40B4-BE49-F238E27FC236}">
                  <a16:creationId xmlns:a16="http://schemas.microsoft.com/office/drawing/2014/main" id="{3BE13CF4-C032-4F9C-B9B9-8D0BBC38E8AA}"/>
                </a:ext>
              </a:extLst>
            </p:cNvPr>
            <p:cNvGrpSpPr/>
            <p:nvPr/>
          </p:nvGrpSpPr>
          <p:grpSpPr>
            <a:xfrm>
              <a:off x="5047408" y="6538316"/>
              <a:ext cx="983637" cy="225633"/>
              <a:chOff x="5105461" y="6527291"/>
              <a:chExt cx="983637" cy="225633"/>
            </a:xfrm>
          </p:grpSpPr>
          <p:sp>
            <p:nvSpPr>
              <p:cNvPr id="122" name="Oval 121">
                <a:extLst>
                  <a:ext uri="{FF2B5EF4-FFF2-40B4-BE49-F238E27FC236}">
                    <a16:creationId xmlns:a16="http://schemas.microsoft.com/office/drawing/2014/main" id="{2FA9A104-C9FD-4415-853A-B24FF480369E}"/>
                  </a:ext>
                </a:extLst>
              </p:cNvPr>
              <p:cNvSpPr/>
              <p:nvPr/>
            </p:nvSpPr>
            <p:spPr>
              <a:xfrm>
                <a:off x="5105461" y="654866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23" name="Oval 122">
                <a:extLst>
                  <a:ext uri="{FF2B5EF4-FFF2-40B4-BE49-F238E27FC236}">
                    <a16:creationId xmlns:a16="http://schemas.microsoft.com/office/drawing/2014/main" id="{EB8DF075-C5A3-4887-9854-4C8DA102BBCE}"/>
                  </a:ext>
                </a:extLst>
              </p:cNvPr>
              <p:cNvSpPr/>
              <p:nvPr/>
            </p:nvSpPr>
            <p:spPr>
              <a:xfrm>
                <a:off x="5906218" y="655320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24" name="Rectangle 123">
                <a:extLst>
                  <a:ext uri="{FF2B5EF4-FFF2-40B4-BE49-F238E27FC236}">
                    <a16:creationId xmlns:a16="http://schemas.microsoft.com/office/drawing/2014/main" id="{A6270AD4-CA3D-4E45-8E3A-217808AC6120}"/>
                  </a:ext>
                </a:extLst>
              </p:cNvPr>
              <p:cNvSpPr/>
              <p:nvPr/>
            </p:nvSpPr>
            <p:spPr>
              <a:xfrm>
                <a:off x="5182508" y="6527291"/>
                <a:ext cx="685200" cy="2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Quality</a:t>
                </a:r>
              </a:p>
            </p:txBody>
          </p:sp>
        </p:grpSp>
        <p:sp>
          <p:nvSpPr>
            <p:cNvPr id="121" name="Rectangle 120">
              <a:extLst>
                <a:ext uri="{FF2B5EF4-FFF2-40B4-BE49-F238E27FC236}">
                  <a16:creationId xmlns:a16="http://schemas.microsoft.com/office/drawing/2014/main" id="{15712F56-B3CD-413D-8694-097D69787A28}"/>
                </a:ext>
              </a:extLst>
            </p:cNvPr>
            <p:cNvSpPr/>
            <p:nvPr/>
          </p:nvSpPr>
          <p:spPr>
            <a:xfrm>
              <a:off x="5921449" y="6545330"/>
              <a:ext cx="685200" cy="2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26722"/>
                  </a:solidFill>
                  <a:effectLst/>
                  <a:uLnTx/>
                  <a:uFillTx/>
                  <a:latin typeface="Graphik"/>
                  <a:ea typeface="+mn-ea"/>
                  <a:cs typeface="+mn-cs"/>
                </a:rPr>
                <a:t>Security</a:t>
              </a:r>
            </a:p>
          </p:txBody>
        </p:sp>
      </p:grpSp>
      <p:grpSp>
        <p:nvGrpSpPr>
          <p:cNvPr id="125" name="Group 124">
            <a:extLst>
              <a:ext uri="{FF2B5EF4-FFF2-40B4-BE49-F238E27FC236}">
                <a16:creationId xmlns:a16="http://schemas.microsoft.com/office/drawing/2014/main" id="{DAA923A6-FB25-45A7-832F-DD2245C85D13}"/>
              </a:ext>
            </a:extLst>
          </p:cNvPr>
          <p:cNvGrpSpPr/>
          <p:nvPr/>
        </p:nvGrpSpPr>
        <p:grpSpPr>
          <a:xfrm>
            <a:off x="6628951" y="411340"/>
            <a:ext cx="489781" cy="703131"/>
            <a:chOff x="6699247" y="412319"/>
            <a:chExt cx="489781" cy="703131"/>
          </a:xfrm>
        </p:grpSpPr>
        <p:pic>
          <p:nvPicPr>
            <p:cNvPr id="126" name="Picture 125">
              <a:extLst>
                <a:ext uri="{FF2B5EF4-FFF2-40B4-BE49-F238E27FC236}">
                  <a16:creationId xmlns:a16="http://schemas.microsoft.com/office/drawing/2014/main" id="{0EA6A915-D997-463A-A7CB-C3BB236FCE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5074" y="412319"/>
              <a:ext cx="483954" cy="548640"/>
            </a:xfrm>
            <a:prstGeom prst="rect">
              <a:avLst/>
            </a:prstGeom>
          </p:spPr>
        </p:pic>
        <p:sp>
          <p:nvSpPr>
            <p:cNvPr id="127" name="Rectangle 126">
              <a:extLst>
                <a:ext uri="{FF2B5EF4-FFF2-40B4-BE49-F238E27FC236}">
                  <a16:creationId xmlns:a16="http://schemas.microsoft.com/office/drawing/2014/main" id="{D536636B-7F4A-47C9-9442-563E4725CA64}"/>
                </a:ext>
              </a:extLst>
            </p:cNvPr>
            <p:cNvSpPr/>
            <p:nvPr/>
          </p:nvSpPr>
          <p:spPr>
            <a:xfrm>
              <a:off x="6699247" y="953342"/>
              <a:ext cx="483954" cy="162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8EFF"/>
                  </a:solidFill>
                  <a:effectLst/>
                  <a:uLnTx/>
                  <a:uFillTx/>
                  <a:latin typeface="Graphik"/>
                  <a:ea typeface="+mn-ea"/>
                  <a:cs typeface="+mn-cs"/>
                </a:rPr>
                <a:t>SSC</a:t>
              </a:r>
            </a:p>
          </p:txBody>
        </p:sp>
      </p:grpSp>
      <p:sp>
        <p:nvSpPr>
          <p:cNvPr id="128" name="Rectangle 127">
            <a:extLst>
              <a:ext uri="{FF2B5EF4-FFF2-40B4-BE49-F238E27FC236}">
                <a16:creationId xmlns:a16="http://schemas.microsoft.com/office/drawing/2014/main" id="{93590C2A-2BDA-425D-98F2-3FFE081C1163}"/>
              </a:ext>
            </a:extLst>
          </p:cNvPr>
          <p:cNvSpPr/>
          <p:nvPr/>
        </p:nvSpPr>
        <p:spPr>
          <a:xfrm>
            <a:off x="6350876" y="1152445"/>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Vulnerability</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Tracking</a:t>
            </a:r>
          </a:p>
        </p:txBody>
      </p:sp>
      <p:sp>
        <p:nvSpPr>
          <p:cNvPr id="129" name="Oval 128">
            <a:extLst>
              <a:ext uri="{FF2B5EF4-FFF2-40B4-BE49-F238E27FC236}">
                <a16:creationId xmlns:a16="http://schemas.microsoft.com/office/drawing/2014/main" id="{FC0E15FC-EE6B-4A35-86FE-F0A60A9F754F}"/>
              </a:ext>
            </a:extLst>
          </p:cNvPr>
          <p:cNvSpPr/>
          <p:nvPr/>
        </p:nvSpPr>
        <p:spPr>
          <a:xfrm>
            <a:off x="6782402" y="14856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130" name="Rectangle 129">
            <a:extLst>
              <a:ext uri="{FF2B5EF4-FFF2-40B4-BE49-F238E27FC236}">
                <a16:creationId xmlns:a16="http://schemas.microsoft.com/office/drawing/2014/main" id="{CA8E2CCC-F6D5-4AE4-A4A9-F452E51B272D}"/>
              </a:ext>
            </a:extLst>
          </p:cNvPr>
          <p:cNvSpPr/>
          <p:nvPr/>
        </p:nvSpPr>
        <p:spPr>
          <a:xfrm>
            <a:off x="2207401" y="1399099"/>
            <a:ext cx="2244689" cy="149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Orchestration / Break Build </a:t>
            </a:r>
          </a:p>
        </p:txBody>
      </p:sp>
      <p:sp>
        <p:nvSpPr>
          <p:cNvPr id="131" name="Oval 130">
            <a:extLst>
              <a:ext uri="{FF2B5EF4-FFF2-40B4-BE49-F238E27FC236}">
                <a16:creationId xmlns:a16="http://schemas.microsoft.com/office/drawing/2014/main" id="{9A7EBF0A-F6EC-446A-AF32-8547EC6442E2}"/>
              </a:ext>
            </a:extLst>
          </p:cNvPr>
          <p:cNvSpPr/>
          <p:nvPr/>
        </p:nvSpPr>
        <p:spPr>
          <a:xfrm>
            <a:off x="7707593" y="149095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26722"/>
              </a:solidFill>
              <a:effectLst/>
              <a:uLnTx/>
              <a:uFillTx/>
              <a:latin typeface="Graphik"/>
              <a:ea typeface="+mn-ea"/>
              <a:cs typeface="+mn-cs"/>
            </a:endParaRPr>
          </a:p>
        </p:txBody>
      </p:sp>
      <p:sp>
        <p:nvSpPr>
          <p:cNvPr id="132" name="Rectangle 131">
            <a:extLst>
              <a:ext uri="{FF2B5EF4-FFF2-40B4-BE49-F238E27FC236}">
                <a16:creationId xmlns:a16="http://schemas.microsoft.com/office/drawing/2014/main" id="{1689F0AF-A6B7-4291-83A9-8EA05ABBDA87}"/>
              </a:ext>
            </a:extLst>
          </p:cNvPr>
          <p:cNvSpPr/>
          <p:nvPr/>
        </p:nvSpPr>
        <p:spPr>
          <a:xfrm>
            <a:off x="7341429" y="116013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Work &amp;Bug</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Tracking</a:t>
            </a:r>
          </a:p>
        </p:txBody>
      </p:sp>
      <p:pic>
        <p:nvPicPr>
          <p:cNvPr id="133" name="Picture 132" descr="App Defender">
            <a:extLst>
              <a:ext uri="{FF2B5EF4-FFF2-40B4-BE49-F238E27FC236}">
                <a16:creationId xmlns:a16="http://schemas.microsoft.com/office/drawing/2014/main" id="{7A47AF4F-C09F-4FF7-873E-A119677987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27496" y="4730785"/>
            <a:ext cx="365760" cy="421544"/>
          </a:xfrm>
          <a:prstGeom prst="rect">
            <a:avLst/>
          </a:prstGeom>
        </p:spPr>
      </p:pic>
      <p:grpSp>
        <p:nvGrpSpPr>
          <p:cNvPr id="134" name="Group 133">
            <a:extLst>
              <a:ext uri="{FF2B5EF4-FFF2-40B4-BE49-F238E27FC236}">
                <a16:creationId xmlns:a16="http://schemas.microsoft.com/office/drawing/2014/main" id="{26C3FDCD-0119-4234-9D3A-D223BA915893}"/>
              </a:ext>
            </a:extLst>
          </p:cNvPr>
          <p:cNvGrpSpPr/>
          <p:nvPr/>
        </p:nvGrpSpPr>
        <p:grpSpPr>
          <a:xfrm>
            <a:off x="9040134" y="4285391"/>
            <a:ext cx="1058779" cy="561472"/>
            <a:chOff x="162831" y="1961617"/>
            <a:chExt cx="1058779" cy="561472"/>
          </a:xfrm>
        </p:grpSpPr>
        <p:sp>
          <p:nvSpPr>
            <p:cNvPr id="135" name="Oval 134">
              <a:extLst>
                <a:ext uri="{FF2B5EF4-FFF2-40B4-BE49-F238E27FC236}">
                  <a16:creationId xmlns:a16="http://schemas.microsoft.com/office/drawing/2014/main" id="{DB881B23-0FA2-475B-B63F-8D672D33F50D}"/>
                </a:ext>
              </a:extLst>
            </p:cNvPr>
            <p:cNvSpPr/>
            <p:nvPr/>
          </p:nvSpPr>
          <p:spPr>
            <a:xfrm>
              <a:off x="603189" y="234020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136" name="Rectangle 135">
              <a:extLst>
                <a:ext uri="{FF2B5EF4-FFF2-40B4-BE49-F238E27FC236}">
                  <a16:creationId xmlns:a16="http://schemas.microsoft.com/office/drawing/2014/main" id="{28A763EB-D73F-407A-9F72-3CA83DD2CA7D}"/>
                </a:ext>
              </a:extLst>
            </p:cNvPr>
            <p:cNvSpPr/>
            <p:nvPr/>
          </p:nvSpPr>
          <p:spPr>
            <a:xfrm>
              <a:off x="162831" y="1961617"/>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Web App</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26722"/>
                  </a:solidFill>
                  <a:effectLst/>
                  <a:uLnTx/>
                  <a:uFillTx/>
                  <a:latin typeface="Graphik"/>
                  <a:ea typeface="+mn-ea"/>
                  <a:cs typeface="+mn-cs"/>
                </a:rPr>
                <a:t>Pen Test</a:t>
              </a:r>
            </a:p>
          </p:txBody>
        </p:sp>
      </p:grpSp>
      <p:sp>
        <p:nvSpPr>
          <p:cNvPr id="142" name="Rectangle 141">
            <a:extLst>
              <a:ext uri="{FF2B5EF4-FFF2-40B4-BE49-F238E27FC236}">
                <a16:creationId xmlns:a16="http://schemas.microsoft.com/office/drawing/2014/main" id="{E4762DBA-3D3F-402E-947F-782E4BC41503}"/>
              </a:ext>
            </a:extLst>
          </p:cNvPr>
          <p:cNvSpPr/>
          <p:nvPr/>
        </p:nvSpPr>
        <p:spPr>
          <a:xfrm>
            <a:off x="2434393" y="2606334"/>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a:solidFill>
                  <a:srgbClr val="000000"/>
                </a:solidFill>
                <a:latin typeface="Graphik"/>
              </a:rPr>
              <a:t>Azure Pipelines</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
        <p:nvSpPr>
          <p:cNvPr id="143" name="Rectangle 142">
            <a:extLst>
              <a:ext uri="{FF2B5EF4-FFF2-40B4-BE49-F238E27FC236}">
                <a16:creationId xmlns:a16="http://schemas.microsoft.com/office/drawing/2014/main" id="{C306A54B-174E-4EEF-9097-77081BC6C501}"/>
              </a:ext>
            </a:extLst>
          </p:cNvPr>
          <p:cNvSpPr/>
          <p:nvPr/>
        </p:nvSpPr>
        <p:spPr>
          <a:xfrm>
            <a:off x="4047395" y="5298494"/>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n-ea"/>
                <a:cs typeface="+mn-cs"/>
              </a:rPr>
              <a:t>Azure Artifacts</a:t>
            </a:r>
          </a:p>
        </p:txBody>
      </p:sp>
      <p:pic>
        <p:nvPicPr>
          <p:cNvPr id="144" name="Picture 143">
            <a:extLst>
              <a:ext uri="{FF2B5EF4-FFF2-40B4-BE49-F238E27FC236}">
                <a16:creationId xmlns:a16="http://schemas.microsoft.com/office/drawing/2014/main" id="{591181AD-BEB8-46D7-93E5-67B8E820AD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91479" y="2096289"/>
            <a:ext cx="359163" cy="320954"/>
          </a:xfrm>
          <a:prstGeom prst="rect">
            <a:avLst/>
          </a:prstGeom>
        </p:spPr>
      </p:pic>
      <p:pic>
        <p:nvPicPr>
          <p:cNvPr id="145" name="Picture 144">
            <a:extLst>
              <a:ext uri="{FF2B5EF4-FFF2-40B4-BE49-F238E27FC236}">
                <a16:creationId xmlns:a16="http://schemas.microsoft.com/office/drawing/2014/main" id="{D982795F-D50F-43D9-BB70-D49B1F852AD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15919" y="5599466"/>
            <a:ext cx="330808" cy="316105"/>
          </a:xfrm>
          <a:prstGeom prst="rect">
            <a:avLst/>
          </a:prstGeom>
        </p:spPr>
      </p:pic>
      <p:pic>
        <p:nvPicPr>
          <p:cNvPr id="146" name="Picture 145">
            <a:extLst>
              <a:ext uri="{FF2B5EF4-FFF2-40B4-BE49-F238E27FC236}">
                <a16:creationId xmlns:a16="http://schemas.microsoft.com/office/drawing/2014/main" id="{02A50511-1B7C-4FC8-B394-31FD9D20BA3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56561" y="2291230"/>
            <a:ext cx="257176" cy="274321"/>
          </a:xfrm>
          <a:prstGeom prst="rect">
            <a:avLst/>
          </a:prstGeom>
        </p:spPr>
      </p:pic>
      <p:pic>
        <p:nvPicPr>
          <p:cNvPr id="147" name="Picture 146">
            <a:extLst>
              <a:ext uri="{FF2B5EF4-FFF2-40B4-BE49-F238E27FC236}">
                <a16:creationId xmlns:a16="http://schemas.microsoft.com/office/drawing/2014/main" id="{6B029766-A90E-44BA-93AE-74509034174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40032" y="2296621"/>
            <a:ext cx="250660" cy="262319"/>
          </a:xfrm>
          <a:prstGeom prst="rect">
            <a:avLst/>
          </a:prstGeom>
        </p:spPr>
      </p:pic>
      <p:pic>
        <p:nvPicPr>
          <p:cNvPr id="148" name="Picture 147">
            <a:extLst>
              <a:ext uri="{FF2B5EF4-FFF2-40B4-BE49-F238E27FC236}">
                <a16:creationId xmlns:a16="http://schemas.microsoft.com/office/drawing/2014/main" id="{E7393142-0A1E-49EB-92D1-D8371BA3433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28367" y="2547801"/>
            <a:ext cx="287421" cy="235889"/>
          </a:xfrm>
          <a:prstGeom prst="rect">
            <a:avLst/>
          </a:prstGeom>
        </p:spPr>
      </p:pic>
      <p:pic>
        <p:nvPicPr>
          <p:cNvPr id="149" name="Picture 148">
            <a:extLst>
              <a:ext uri="{FF2B5EF4-FFF2-40B4-BE49-F238E27FC236}">
                <a16:creationId xmlns:a16="http://schemas.microsoft.com/office/drawing/2014/main" id="{6CA477C3-A836-40B9-A7F5-96BC0FF24BD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98711" y="2560260"/>
            <a:ext cx="756996" cy="176218"/>
          </a:xfrm>
          <a:prstGeom prst="rect">
            <a:avLst/>
          </a:prstGeom>
          <a:solidFill>
            <a:schemeClr val="bg2"/>
          </a:solidFill>
          <a:ln>
            <a:noFill/>
          </a:ln>
        </p:spPr>
      </p:pic>
      <p:pic>
        <p:nvPicPr>
          <p:cNvPr id="150" name="Picture 149">
            <a:extLst>
              <a:ext uri="{FF2B5EF4-FFF2-40B4-BE49-F238E27FC236}">
                <a16:creationId xmlns:a16="http://schemas.microsoft.com/office/drawing/2014/main" id="{9BA30D68-BD27-480C-9782-AD33B42E262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106276" y="2125366"/>
            <a:ext cx="721874" cy="168949"/>
          </a:xfrm>
          <a:prstGeom prst="rect">
            <a:avLst/>
          </a:prstGeom>
          <a:solidFill>
            <a:schemeClr val="bg2"/>
          </a:solidFill>
          <a:ln>
            <a:noFill/>
          </a:ln>
        </p:spPr>
      </p:pic>
      <p:pic>
        <p:nvPicPr>
          <p:cNvPr id="151" name="Picture 150">
            <a:extLst>
              <a:ext uri="{FF2B5EF4-FFF2-40B4-BE49-F238E27FC236}">
                <a16:creationId xmlns:a16="http://schemas.microsoft.com/office/drawing/2014/main" id="{529A914B-47D0-4C0A-8F48-7DDBAF7908F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65991" y="2542953"/>
            <a:ext cx="269357" cy="221063"/>
          </a:xfrm>
          <a:prstGeom prst="rect">
            <a:avLst/>
          </a:prstGeom>
        </p:spPr>
      </p:pic>
      <p:pic>
        <p:nvPicPr>
          <p:cNvPr id="152" name="Picture 151">
            <a:extLst>
              <a:ext uri="{FF2B5EF4-FFF2-40B4-BE49-F238E27FC236}">
                <a16:creationId xmlns:a16="http://schemas.microsoft.com/office/drawing/2014/main" id="{38481857-B239-4159-A0BB-ED4AF20BE6F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743631" y="2561400"/>
            <a:ext cx="269357" cy="221063"/>
          </a:xfrm>
          <a:prstGeom prst="rect">
            <a:avLst/>
          </a:prstGeom>
        </p:spPr>
      </p:pic>
      <p:pic>
        <p:nvPicPr>
          <p:cNvPr id="153" name="Picture 152">
            <a:extLst>
              <a:ext uri="{FF2B5EF4-FFF2-40B4-BE49-F238E27FC236}">
                <a16:creationId xmlns:a16="http://schemas.microsoft.com/office/drawing/2014/main" id="{E374A622-3A72-4A16-8A9B-C5CA33407FF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814298" y="2554972"/>
            <a:ext cx="817252" cy="221545"/>
          </a:xfrm>
          <a:prstGeom prst="rect">
            <a:avLst/>
          </a:prstGeom>
          <a:solidFill>
            <a:schemeClr val="bg2"/>
          </a:solidFill>
          <a:ln>
            <a:noFill/>
          </a:ln>
        </p:spPr>
      </p:pic>
      <p:pic>
        <p:nvPicPr>
          <p:cNvPr id="155" name="Picture 154">
            <a:extLst>
              <a:ext uri="{FF2B5EF4-FFF2-40B4-BE49-F238E27FC236}">
                <a16:creationId xmlns:a16="http://schemas.microsoft.com/office/drawing/2014/main" id="{CCE080D9-A455-432A-AD6D-4AC4AE8A4DA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23592" y="795964"/>
            <a:ext cx="250660" cy="262319"/>
          </a:xfrm>
          <a:prstGeom prst="rect">
            <a:avLst/>
          </a:prstGeom>
        </p:spPr>
      </p:pic>
      <p:pic>
        <p:nvPicPr>
          <p:cNvPr id="156" name="Picture 155">
            <a:extLst>
              <a:ext uri="{FF2B5EF4-FFF2-40B4-BE49-F238E27FC236}">
                <a16:creationId xmlns:a16="http://schemas.microsoft.com/office/drawing/2014/main" id="{36F33F7E-4725-4A1B-A217-10ABEF8F32F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769367" y="2627370"/>
            <a:ext cx="290309" cy="232247"/>
          </a:xfrm>
          <a:prstGeom prst="rect">
            <a:avLst/>
          </a:prstGeom>
        </p:spPr>
      </p:pic>
      <p:pic>
        <p:nvPicPr>
          <p:cNvPr id="157" name="Picture 156">
            <a:extLst>
              <a:ext uri="{FF2B5EF4-FFF2-40B4-BE49-F238E27FC236}">
                <a16:creationId xmlns:a16="http://schemas.microsoft.com/office/drawing/2014/main" id="{3967BA8C-8048-4ABD-8E6D-19F7B70B511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27647" y="2779817"/>
            <a:ext cx="290309" cy="232247"/>
          </a:xfrm>
          <a:prstGeom prst="rect">
            <a:avLst/>
          </a:prstGeom>
        </p:spPr>
      </p:pic>
      <p:pic>
        <p:nvPicPr>
          <p:cNvPr id="158" name="Picture 157">
            <a:extLst>
              <a:ext uri="{FF2B5EF4-FFF2-40B4-BE49-F238E27FC236}">
                <a16:creationId xmlns:a16="http://schemas.microsoft.com/office/drawing/2014/main" id="{1E9CC83B-E322-4497-9F13-75DD02F634F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941956" y="2579001"/>
            <a:ext cx="784784" cy="159327"/>
          </a:xfrm>
          <a:prstGeom prst="rect">
            <a:avLst/>
          </a:prstGeom>
        </p:spPr>
      </p:pic>
      <p:pic>
        <p:nvPicPr>
          <p:cNvPr id="159" name="Picture 158">
            <a:extLst>
              <a:ext uri="{FF2B5EF4-FFF2-40B4-BE49-F238E27FC236}">
                <a16:creationId xmlns:a16="http://schemas.microsoft.com/office/drawing/2014/main" id="{FE7875EF-136C-48AB-84D2-22D7F8FD3B0C}"/>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31054" y="2550483"/>
            <a:ext cx="256428" cy="297383"/>
          </a:xfrm>
          <a:prstGeom prst="rect">
            <a:avLst/>
          </a:prstGeom>
        </p:spPr>
      </p:pic>
      <p:pic>
        <p:nvPicPr>
          <p:cNvPr id="160" name="Picture 4" descr="https://azurecomcdn.azureedge.net/cvt-dd710ca14515ab0d0b24f17a077baf5c22b94771c1d93f6fa9ae761845afe899/images/shared/services/devops/boards-icon-80.png">
            <a:extLst>
              <a:ext uri="{FF2B5EF4-FFF2-40B4-BE49-F238E27FC236}">
                <a16:creationId xmlns:a16="http://schemas.microsoft.com/office/drawing/2014/main" id="{F4A8557B-DE1B-416C-B105-2A9C46BBF0AD}"/>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670950" y="658488"/>
            <a:ext cx="399736" cy="442249"/>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F5BDCA9A-6CA5-4B1C-BBEE-1E795FCCEB3D}"/>
              </a:ext>
            </a:extLst>
          </p:cNvPr>
          <p:cNvSpPr/>
          <p:nvPr/>
        </p:nvSpPr>
        <p:spPr>
          <a:xfrm>
            <a:off x="1343179" y="2592400"/>
            <a:ext cx="1058779"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a:solidFill>
                  <a:srgbClr val="000000"/>
                </a:solidFill>
                <a:latin typeface="Graphik"/>
              </a:rPr>
              <a:t>Azure </a:t>
            </a:r>
            <a:br>
              <a:rPr lang="en-US" sz="1200">
                <a:solidFill>
                  <a:srgbClr val="000000"/>
                </a:solidFill>
                <a:latin typeface="Graphik"/>
              </a:rPr>
            </a:br>
            <a:r>
              <a:rPr lang="en-US" sz="1200">
                <a:solidFill>
                  <a:srgbClr val="000000"/>
                </a:solidFill>
                <a:latin typeface="Graphik"/>
              </a:rPr>
              <a:t>Repos</a:t>
            </a:r>
            <a:endParaRPr kumimoji="0" lang="en-US" sz="12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022861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678D7-52E7-4554-81DE-CD6EFC4AB6AB}"/>
              </a:ext>
            </a:extLst>
          </p:cNvPr>
          <p:cNvSpPr>
            <a:spLocks noGrp="1"/>
          </p:cNvSpPr>
          <p:nvPr>
            <p:ph type="body" sz="quarter" idx="10"/>
          </p:nvPr>
        </p:nvSpPr>
        <p:spPr/>
        <p:txBody>
          <a:bodyPr/>
          <a:lstStyle/>
          <a:p>
            <a:r>
              <a:rPr lang="en-US"/>
              <a:t>Using Azure DevOps Services</a:t>
            </a:r>
          </a:p>
        </p:txBody>
      </p:sp>
      <p:sp>
        <p:nvSpPr>
          <p:cNvPr id="3" name="Text Placeholder 2">
            <a:extLst>
              <a:ext uri="{FF2B5EF4-FFF2-40B4-BE49-F238E27FC236}">
                <a16:creationId xmlns:a16="http://schemas.microsoft.com/office/drawing/2014/main" id="{E18FA3D8-72F7-458D-A6FA-DA63231B500A}"/>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315525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501F5-1D11-4627-B6F7-2F6EFE5B862C}"/>
              </a:ext>
            </a:extLst>
          </p:cNvPr>
          <p:cNvSpPr>
            <a:spLocks noGrp="1"/>
          </p:cNvSpPr>
          <p:nvPr>
            <p:ph idx="1"/>
          </p:nvPr>
        </p:nvSpPr>
        <p:spPr/>
        <p:txBody>
          <a:bodyPr/>
          <a:lstStyle/>
          <a:p>
            <a:r>
              <a:rPr lang="en-US" sz="1600"/>
              <a:t>Azure DevOps Services is Microsoft’s cloud version of their Azure DevOps Server.  Both provide:​</a:t>
            </a:r>
          </a:p>
          <a:p>
            <a:pPr marL="342900" indent="-342900">
              <a:buFont typeface="Arial" panose="020B0604020202020204" pitchFamily="34" charset="0"/>
              <a:buChar char="•"/>
            </a:pPr>
            <a:r>
              <a:rPr lang="en-US" sz="1600"/>
              <a:t>Source Control Management (SCM)​</a:t>
            </a:r>
          </a:p>
          <a:p>
            <a:pPr marL="342900" indent="-342900">
              <a:buFont typeface="Arial" panose="020B0604020202020204" pitchFamily="34" charset="0"/>
              <a:buChar char="•"/>
            </a:pPr>
            <a:r>
              <a:rPr lang="en-US" sz="1600"/>
              <a:t>Work Item Tracking (WIT)​</a:t>
            </a:r>
          </a:p>
          <a:p>
            <a:pPr marL="342900" indent="-342900">
              <a:buFont typeface="Arial" panose="020B0604020202020204" pitchFamily="34" charset="0"/>
              <a:buChar char="•"/>
            </a:pPr>
            <a:r>
              <a:rPr lang="en-US" sz="1600"/>
              <a:t>Project Management via the use of Process Templates (PT).  PTs define the types of work item to be used (e.g. Task, Requirement, Test) and the workflow process around them (e.g. Draft, Approved, Done etc.)​</a:t>
            </a:r>
          </a:p>
          <a:p>
            <a:endParaRPr lang="en-US" sz="1600"/>
          </a:p>
          <a:p>
            <a:r>
              <a:rPr lang="en-US" sz="1600"/>
              <a:t>Azure DevOps Services provides a cost competitive solution for the SCM and WIT components of a project’s development architecture and much more.  It is quick to setup (seconds) and is all managed via an online interface.  It is fully integrated into the Visual Studio Integrated Development Environment (IDE)</a:t>
            </a:r>
          </a:p>
          <a:p>
            <a:endParaRPr lang="en-US" sz="1600"/>
          </a:p>
          <a:p>
            <a:r>
              <a:rPr lang="en-US" sz="1600"/>
              <a:t>Microsoft’s cloud-first model ensures that new features are added to </a:t>
            </a:r>
            <a:r>
              <a:rPr lang="en-US" sz="1600" err="1"/>
              <a:t>AzDO</a:t>
            </a:r>
            <a:r>
              <a:rPr lang="en-US" sz="1600"/>
              <a:t> Services first then added to Server </a:t>
            </a:r>
            <a:r>
              <a:rPr lang="en-CA" sz="1600">
                <a:hlinkClick r:id="rId2"/>
              </a:rPr>
              <a:t>Azure DevOps Feature Timeline | Microsoft Docs</a:t>
            </a:r>
            <a:endParaRPr lang="en-US" sz="1600"/>
          </a:p>
          <a:p>
            <a:r>
              <a:rPr lang="en-US" sz="1600"/>
              <a:t>It is secured using Azure Active Directory (AAD).  AAD management is either implicit  if you don’t have a linked Azure Subscription (hidden in the background) or explicit if you do (you can manage the AAD directly).​</a:t>
            </a:r>
            <a:endParaRPr lang="en-CA" sz="1600"/>
          </a:p>
        </p:txBody>
      </p:sp>
      <p:sp>
        <p:nvSpPr>
          <p:cNvPr id="3" name="Title 2">
            <a:extLst>
              <a:ext uri="{FF2B5EF4-FFF2-40B4-BE49-F238E27FC236}">
                <a16:creationId xmlns:a16="http://schemas.microsoft.com/office/drawing/2014/main" id="{CFE5CF98-9A78-4AFC-B159-4933EFB84266}"/>
              </a:ext>
            </a:extLst>
          </p:cNvPr>
          <p:cNvSpPr>
            <a:spLocks noGrp="1"/>
          </p:cNvSpPr>
          <p:nvPr>
            <p:ph type="title"/>
          </p:nvPr>
        </p:nvSpPr>
        <p:spPr/>
        <p:txBody>
          <a:bodyPr/>
          <a:lstStyle/>
          <a:p>
            <a:r>
              <a:rPr lang="en-US"/>
              <a:t>Azure DevOps Services Primer</a:t>
            </a:r>
            <a:endParaRPr lang="en-CA"/>
          </a:p>
        </p:txBody>
      </p:sp>
    </p:spTree>
    <p:extLst>
      <p:ext uri="{BB962C8B-B14F-4D97-AF65-F5344CB8AC3E}">
        <p14:creationId xmlns:p14="http://schemas.microsoft.com/office/powerpoint/2010/main" val="32968845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4C6D4-3684-4B4D-95DF-8CE912B9C984}"/>
              </a:ext>
            </a:extLst>
          </p:cNvPr>
          <p:cNvSpPr>
            <a:spLocks noGrp="1"/>
          </p:cNvSpPr>
          <p:nvPr>
            <p:ph type="title"/>
          </p:nvPr>
        </p:nvSpPr>
        <p:spPr/>
        <p:txBody>
          <a:bodyPr/>
          <a:lstStyle/>
          <a:p>
            <a:r>
              <a:rPr lang="en-US"/>
              <a:t>Azure DevOps Services - Authentication</a:t>
            </a:r>
            <a:endParaRPr lang="en-CA"/>
          </a:p>
        </p:txBody>
      </p:sp>
      <p:sp>
        <p:nvSpPr>
          <p:cNvPr id="6" name="Rectangle 5">
            <a:extLst>
              <a:ext uri="{FF2B5EF4-FFF2-40B4-BE49-F238E27FC236}">
                <a16:creationId xmlns:a16="http://schemas.microsoft.com/office/drawing/2014/main" id="{18A82B51-B14A-4CCF-93FC-9F8D67D6A098}"/>
              </a:ext>
            </a:extLst>
          </p:cNvPr>
          <p:cNvSpPr/>
          <p:nvPr/>
        </p:nvSpPr>
        <p:spPr>
          <a:xfrm>
            <a:off x="691376" y="1351085"/>
            <a:ext cx="2101362" cy="4155830"/>
          </a:xfrm>
          <a:prstGeom prst="rect">
            <a:avLst/>
          </a:prstGeom>
          <a:noFill/>
          <a:ln>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a:solidFill>
                  <a:schemeClr val="tx1">
                    <a:lumMod val="65000"/>
                    <a:lumOff val="35000"/>
                  </a:schemeClr>
                </a:solidFill>
                <a:latin typeface="Segoe UI Light" panose="020B0502040204020203" pitchFamily="34" charset="0"/>
                <a:cs typeface="Segoe UI Light" panose="020B0502040204020203" pitchFamily="34" charset="0"/>
              </a:rPr>
              <a:t>Microsoft account (MSA)</a:t>
            </a: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Using MSA (e.g. </a:t>
            </a:r>
            <a:r>
              <a:rPr lang="en-GB" sz="1200" err="1">
                <a:solidFill>
                  <a:schemeClr val="tx1">
                    <a:lumMod val="65000"/>
                    <a:lumOff val="35000"/>
                  </a:schemeClr>
                </a:solidFill>
                <a:latin typeface="Segoe UI Light" panose="020B0502040204020203" pitchFamily="34" charset="0"/>
                <a:cs typeface="Segoe UI Light" panose="020B0502040204020203" pitchFamily="34" charset="0"/>
              </a:rPr>
              <a:t>hotmail</a:t>
            </a:r>
            <a:r>
              <a:rPr lang="en-GB" sz="1200">
                <a:solidFill>
                  <a:schemeClr val="tx1">
                    <a:lumMod val="65000"/>
                    <a:lumOff val="35000"/>
                  </a:schemeClr>
                </a:solidFill>
                <a:latin typeface="Segoe UI Light" panose="020B0502040204020203" pitchFamily="34" charset="0"/>
                <a:cs typeface="Segoe UI Light" panose="020B0502040204020203" pitchFamily="34" charset="0"/>
              </a:rPr>
              <a:t>, live):</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Create a new organization from </a:t>
            </a:r>
            <a:r>
              <a:rPr lang="en-GB" sz="1200">
                <a:solidFill>
                  <a:schemeClr val="tx1">
                    <a:lumMod val="65000"/>
                    <a:lumOff val="35000"/>
                  </a:schemeClr>
                </a:solidFill>
                <a:latin typeface="Segoe UI Light" panose="020B0502040204020203" pitchFamily="34" charset="0"/>
                <a:cs typeface="Segoe UI Light" panose="020B0502040204020203" pitchFamily="34" charset="0"/>
                <a:hlinkClick r:id="rId3"/>
              </a:rPr>
              <a:t>www.visualstudio.com</a:t>
            </a: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Or create a new DevOps Starter resource from an existing Azure Subscription</a:t>
            </a: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Only Microsoft accounts can be used.</a:t>
            </a: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6518BBC9-08BF-4CBC-8343-38C6184A121E}"/>
              </a:ext>
            </a:extLst>
          </p:cNvPr>
          <p:cNvSpPr/>
          <p:nvPr/>
        </p:nvSpPr>
        <p:spPr>
          <a:xfrm>
            <a:off x="9614765" y="1350647"/>
            <a:ext cx="2101362" cy="4155830"/>
          </a:xfrm>
          <a:prstGeom prst="rect">
            <a:avLst/>
          </a:prstGeom>
          <a:noFill/>
          <a:ln>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a:solidFill>
                  <a:schemeClr val="tx1">
                    <a:lumMod val="65000"/>
                    <a:lumOff val="35000"/>
                  </a:schemeClr>
                </a:solidFill>
                <a:latin typeface="Segoe UI Light" panose="020B0502040204020203" pitchFamily="34" charset="0"/>
                <a:cs typeface="Segoe UI Light" panose="020B0502040204020203" pitchFamily="34" charset="0"/>
              </a:rPr>
              <a:t>Client Only Azure AD</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Connect an organization linked to an Azure Subscription to </a:t>
            </a:r>
            <a:r>
              <a:rPr lang="en-GB" sz="1200" b="1">
                <a:solidFill>
                  <a:schemeClr val="tx1">
                    <a:lumMod val="65000"/>
                    <a:lumOff val="35000"/>
                  </a:schemeClr>
                </a:solidFill>
                <a:latin typeface="Segoe UI Light" panose="020B0502040204020203" pitchFamily="34" charset="0"/>
                <a:cs typeface="Segoe UI Light" panose="020B0502040204020203" pitchFamily="34" charset="0"/>
              </a:rPr>
              <a:t>Client</a:t>
            </a:r>
            <a:r>
              <a:rPr lang="en-GB" sz="1200">
                <a:solidFill>
                  <a:schemeClr val="tx1">
                    <a:lumMod val="65000"/>
                    <a:lumOff val="35000"/>
                  </a:schemeClr>
                </a:solidFill>
                <a:latin typeface="Segoe UI Light" panose="020B0502040204020203" pitchFamily="34" charset="0"/>
                <a:cs typeface="Segoe UI Light" panose="020B0502040204020203" pitchFamily="34" charset="0"/>
              </a:rPr>
              <a:t> Azure AD</a:t>
            </a: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Only client.com accounts like joe.fisher@client.com can be used.</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Avanade employees will need to be added to client’s AD as members or guests.</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3AC28B17-6936-4C68-BC6F-C94186D95203}"/>
              </a:ext>
            </a:extLst>
          </p:cNvPr>
          <p:cNvSpPr/>
          <p:nvPr/>
        </p:nvSpPr>
        <p:spPr>
          <a:xfrm>
            <a:off x="7403196" y="5029103"/>
            <a:ext cx="2101362" cy="4572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t>REQUIRES ADDITIONAL CONTROLS</a:t>
            </a:r>
          </a:p>
        </p:txBody>
      </p:sp>
      <p:sp>
        <p:nvSpPr>
          <p:cNvPr id="10" name="Rectangle 9">
            <a:extLst>
              <a:ext uri="{FF2B5EF4-FFF2-40B4-BE49-F238E27FC236}">
                <a16:creationId xmlns:a16="http://schemas.microsoft.com/office/drawing/2014/main" id="{95080F3C-F3C1-4CE5-A560-38DA264CC758}"/>
              </a:ext>
            </a:extLst>
          </p:cNvPr>
          <p:cNvSpPr/>
          <p:nvPr/>
        </p:nvSpPr>
        <p:spPr>
          <a:xfrm>
            <a:off x="7403196" y="1339131"/>
            <a:ext cx="2101362" cy="4155831"/>
          </a:xfrm>
          <a:prstGeom prst="rect">
            <a:avLst/>
          </a:prstGeom>
          <a:noFill/>
          <a:ln>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a:solidFill>
                  <a:schemeClr val="tx1">
                    <a:lumMod val="65000"/>
                    <a:lumOff val="35000"/>
                  </a:schemeClr>
                </a:solidFill>
                <a:latin typeface="Segoe UI Light" panose="020B0502040204020203" pitchFamily="34" charset="0"/>
                <a:cs typeface="Segoe UI Light" panose="020B0502040204020203" pitchFamily="34" charset="0"/>
              </a:rPr>
              <a:t>Project specific subscription and project Azure AD</a:t>
            </a:r>
            <a:endParaRPr lang="en-GB" sz="1600">
              <a:solidFill>
                <a:schemeClr val="tx1">
                  <a:lumMod val="65000"/>
                  <a:lumOff val="35000"/>
                </a:schemeClr>
              </a:solidFill>
              <a:highlight>
                <a:srgbClr val="FFFF00"/>
              </a:highlight>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Connect an organization linked to an Azure Subscription to project Azure AD and then adding Avanade.com and client.com users to that Azure AD</a:t>
            </a: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Both Avanade.com, client.com and local Azure AD users can be used. </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accent3"/>
                </a:solidFill>
                <a:latin typeface="Segoe UI Light" panose="020B0502040204020203" pitchFamily="34" charset="0"/>
                <a:cs typeface="Segoe UI Light" panose="020B0502040204020203" pitchFamily="34" charset="0"/>
              </a:rPr>
              <a:t>Can also support MSA but these should NOT be used</a:t>
            </a:r>
          </a:p>
        </p:txBody>
      </p:sp>
      <p:sp>
        <p:nvSpPr>
          <p:cNvPr id="13" name="Rectangle 12">
            <a:extLst>
              <a:ext uri="{FF2B5EF4-FFF2-40B4-BE49-F238E27FC236}">
                <a16:creationId xmlns:a16="http://schemas.microsoft.com/office/drawing/2014/main" id="{1EEA3A7C-DC62-4619-A8B5-EE93A339A55D}"/>
              </a:ext>
            </a:extLst>
          </p:cNvPr>
          <p:cNvSpPr/>
          <p:nvPr/>
        </p:nvSpPr>
        <p:spPr>
          <a:xfrm>
            <a:off x="691376" y="5671786"/>
            <a:ext cx="4355124" cy="5804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t>NOT PERMITTED FOR CLIENT OR AVANADE INTERNAL WORK</a:t>
            </a:r>
          </a:p>
        </p:txBody>
      </p:sp>
      <p:sp>
        <p:nvSpPr>
          <p:cNvPr id="14" name="Rectangle 13">
            <a:extLst>
              <a:ext uri="{FF2B5EF4-FFF2-40B4-BE49-F238E27FC236}">
                <a16:creationId xmlns:a16="http://schemas.microsoft.com/office/drawing/2014/main" id="{34472EC6-A85A-4639-8F01-9A2A0DE8943D}"/>
              </a:ext>
            </a:extLst>
          </p:cNvPr>
          <p:cNvSpPr/>
          <p:nvPr/>
        </p:nvSpPr>
        <p:spPr>
          <a:xfrm>
            <a:off x="2945138" y="1340585"/>
            <a:ext cx="2101362" cy="4155830"/>
          </a:xfrm>
          <a:prstGeom prst="rect">
            <a:avLst/>
          </a:prstGeom>
          <a:noFill/>
          <a:ln>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a:solidFill>
                  <a:schemeClr val="tx1">
                    <a:lumMod val="65000"/>
                    <a:lumOff val="35000"/>
                  </a:schemeClr>
                </a:solidFill>
                <a:latin typeface="Segoe UI Light" panose="020B0502040204020203" pitchFamily="34" charset="0"/>
                <a:cs typeface="Segoe UI Light" panose="020B0502040204020203" pitchFamily="34" charset="0"/>
              </a:rPr>
              <a:t>Avanade Azure Active Directory (Azure AD)</a:t>
            </a:r>
          </a:p>
          <a:p>
            <a:r>
              <a:rPr lang="en-GB" sz="1600">
                <a:solidFill>
                  <a:srgbClr val="FFC000"/>
                </a:solidFill>
                <a:latin typeface="Segoe UI Light" panose="020B0502040204020203" pitchFamily="34" charset="0"/>
                <a:cs typeface="Segoe UI Light" panose="020B0502040204020203" pitchFamily="34" charset="0"/>
              </a:rPr>
              <a:t>NOT linked with Azure Subscription</a:t>
            </a: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Using Avanade account:</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Create a new organization from </a:t>
            </a:r>
            <a:r>
              <a:rPr lang="en-GB" sz="1200">
                <a:solidFill>
                  <a:schemeClr val="tx1">
                    <a:lumMod val="65000"/>
                    <a:lumOff val="35000"/>
                  </a:schemeClr>
                </a:solidFill>
                <a:latin typeface="Segoe UI Light" panose="020B0502040204020203" pitchFamily="34" charset="0"/>
                <a:cs typeface="Segoe UI Light" panose="020B0502040204020203" pitchFamily="34" charset="0"/>
                <a:hlinkClick r:id="rId3"/>
              </a:rPr>
              <a:t>www.visualstudio.com</a:t>
            </a: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Linked with Avanade Azure AD</a:t>
            </a:r>
          </a:p>
          <a:p>
            <a:pPr marL="171450" indent="-171450">
              <a:buFont typeface="Arial" panose="020B0604020202020204" pitchFamily="34" charset="0"/>
              <a:buChar char="•"/>
            </a:pPr>
            <a:r>
              <a:rPr lang="en-GB" sz="1200">
                <a:solidFill>
                  <a:srgbClr val="FFC000"/>
                </a:solidFill>
                <a:latin typeface="Segoe UI Light" panose="020B0502040204020203" pitchFamily="34" charset="0"/>
                <a:cs typeface="Segoe UI Light" panose="020B0502040204020203" pitchFamily="34" charset="0"/>
              </a:rPr>
              <a:t>Not linked with Azure subscription for billing</a:t>
            </a: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Only Avanade Azure AD accounts can be used.</a:t>
            </a: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FE189BFD-E03F-480B-8872-59BCA4EFB0D1}"/>
              </a:ext>
            </a:extLst>
          </p:cNvPr>
          <p:cNvSpPr/>
          <p:nvPr/>
        </p:nvSpPr>
        <p:spPr>
          <a:xfrm>
            <a:off x="2945138" y="5034764"/>
            <a:ext cx="2101362" cy="45720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t>PERMITTED FOR EXPERIMENTAION</a:t>
            </a:r>
          </a:p>
        </p:txBody>
      </p:sp>
      <p:sp>
        <p:nvSpPr>
          <p:cNvPr id="16" name="Rectangle 15">
            <a:extLst>
              <a:ext uri="{FF2B5EF4-FFF2-40B4-BE49-F238E27FC236}">
                <a16:creationId xmlns:a16="http://schemas.microsoft.com/office/drawing/2014/main" id="{6E90F621-9380-486C-B243-6080C99973BE}"/>
              </a:ext>
            </a:extLst>
          </p:cNvPr>
          <p:cNvSpPr/>
          <p:nvPr/>
        </p:nvSpPr>
        <p:spPr>
          <a:xfrm>
            <a:off x="5174167" y="1336137"/>
            <a:ext cx="2101362" cy="4155830"/>
          </a:xfrm>
          <a:prstGeom prst="rect">
            <a:avLst/>
          </a:prstGeom>
          <a:noFill/>
          <a:ln>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a:solidFill>
                  <a:schemeClr val="tx1">
                    <a:lumMod val="65000"/>
                    <a:lumOff val="35000"/>
                  </a:schemeClr>
                </a:solidFill>
                <a:latin typeface="Segoe UI Light" panose="020B0502040204020203" pitchFamily="34" charset="0"/>
                <a:cs typeface="Segoe UI Light" panose="020B0502040204020203" pitchFamily="34" charset="0"/>
              </a:rPr>
              <a:t>Avanade Azure Active Directory (Azure AD)</a:t>
            </a:r>
          </a:p>
          <a:p>
            <a:r>
              <a:rPr lang="en-GB" sz="1600">
                <a:solidFill>
                  <a:schemeClr val="tx2"/>
                </a:solidFill>
                <a:latin typeface="Segoe UI Light" panose="020B0502040204020203" pitchFamily="34" charset="0"/>
                <a:cs typeface="Segoe UI Light" panose="020B0502040204020203" pitchFamily="34" charset="0"/>
              </a:rPr>
              <a:t>LINKED with Azure Subscription </a:t>
            </a:r>
            <a:r>
              <a:rPr lang="en-GB" sz="1600">
                <a:solidFill>
                  <a:schemeClr val="tx2"/>
                </a:solidFill>
                <a:highlight>
                  <a:srgbClr val="FFFF00"/>
                </a:highlight>
                <a:latin typeface="Segoe UI Light" panose="020B0502040204020203" pitchFamily="34" charset="0"/>
                <a:cs typeface="Segoe UI Light" panose="020B0502040204020203" pitchFamily="34" charset="0"/>
              </a:rPr>
              <a:t>through ACP https://in.accenture.com/accenturecloudplatform/ </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Using Avanade account:</a:t>
            </a: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GB" sz="1200">
                <a:solidFill>
                  <a:schemeClr val="accent1"/>
                </a:solidFill>
                <a:latin typeface="Segoe UI Light" panose="020B0502040204020203" pitchFamily="34" charset="0"/>
                <a:cs typeface="Segoe UI Light" panose="020B0502040204020203" pitchFamily="34" charset="0"/>
              </a:rPr>
              <a:t>Linked with Azure Subscription for billing</a:t>
            </a:r>
          </a:p>
          <a:p>
            <a:pPr marL="171450" indent="-171450">
              <a:buFont typeface="Arial" panose="020B0604020202020204" pitchFamily="34" charset="0"/>
              <a:buChar char="•"/>
            </a:pPr>
            <a:r>
              <a:rPr lang="en-GB" sz="1200">
                <a:solidFill>
                  <a:schemeClr val="tx1">
                    <a:lumMod val="65000"/>
                    <a:lumOff val="35000"/>
                  </a:schemeClr>
                </a:solidFill>
                <a:latin typeface="Segoe UI Light" panose="020B0502040204020203" pitchFamily="34" charset="0"/>
                <a:cs typeface="Segoe UI Light" panose="020B0502040204020203" pitchFamily="34" charset="0"/>
              </a:rPr>
              <a:t>Or create a new DevOps Starter resource from an existing Azure Subscription</a:t>
            </a:r>
          </a:p>
          <a:p>
            <a:pPr marL="171450" indent="-171450">
              <a:buFont typeface="Arial" panose="020B0604020202020204" pitchFamily="34" charset="0"/>
              <a:buChar char="•"/>
            </a:pPr>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endParaRPr lang="en-GB" sz="1200">
              <a:solidFill>
                <a:schemeClr val="tx1">
                  <a:lumMod val="65000"/>
                  <a:lumOff val="35000"/>
                </a:schemeClr>
              </a:solidFill>
              <a:latin typeface="Segoe UI Light" panose="020B0502040204020203" pitchFamily="34" charset="0"/>
              <a:cs typeface="Segoe UI Light" panose="020B0502040204020203" pitchFamily="34" charset="0"/>
            </a:endParaRPr>
          </a:p>
          <a:p>
            <a:r>
              <a:rPr lang="en-GB" sz="1200">
                <a:solidFill>
                  <a:schemeClr val="tx1">
                    <a:lumMod val="65000"/>
                    <a:lumOff val="35000"/>
                  </a:schemeClr>
                </a:solidFill>
                <a:latin typeface="Segoe UI Light" panose="020B0502040204020203" pitchFamily="34" charset="0"/>
                <a:cs typeface="Segoe UI Light" panose="020B0502040204020203" pitchFamily="34" charset="0"/>
              </a:rPr>
              <a:t>Only Avanade Azure AD accounts can be used.</a:t>
            </a:r>
          </a:p>
          <a:p>
            <a:endParaRPr lang="en-GB" sz="110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8" name="Arrow: Right 17">
            <a:extLst>
              <a:ext uri="{FF2B5EF4-FFF2-40B4-BE49-F238E27FC236}">
                <a16:creationId xmlns:a16="http://schemas.microsoft.com/office/drawing/2014/main" id="{15237AC6-AB8C-4A38-B7D6-E661398D5FD9}"/>
              </a:ext>
            </a:extLst>
          </p:cNvPr>
          <p:cNvSpPr/>
          <p:nvPr/>
        </p:nvSpPr>
        <p:spPr>
          <a:xfrm>
            <a:off x="4941116" y="2524739"/>
            <a:ext cx="360726" cy="165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4ED5AA8-97F8-411B-A3FE-01BA30ED026B}"/>
              </a:ext>
            </a:extLst>
          </p:cNvPr>
          <p:cNvSpPr/>
          <p:nvPr/>
        </p:nvSpPr>
        <p:spPr>
          <a:xfrm>
            <a:off x="5194803" y="5671787"/>
            <a:ext cx="6521324" cy="5804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t>PERMITTED FOR CLIENT OR AVANADE INTERNAL WORK</a:t>
            </a:r>
          </a:p>
        </p:txBody>
      </p:sp>
    </p:spTree>
    <p:extLst>
      <p:ext uri="{BB962C8B-B14F-4D97-AF65-F5344CB8AC3E}">
        <p14:creationId xmlns:p14="http://schemas.microsoft.com/office/powerpoint/2010/main" val="352141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046EE6B-C1F6-4F2B-8471-AE0B5DF550F7}"/>
              </a:ext>
            </a:extLst>
          </p:cNvPr>
          <p:cNvSpPr>
            <a:spLocks noGrp="1"/>
          </p:cNvSpPr>
          <p:nvPr>
            <p:ph sz="half" idx="1"/>
          </p:nvPr>
        </p:nvSpPr>
        <p:spPr>
          <a:xfrm>
            <a:off x="690563" y="2344071"/>
            <a:ext cx="2330223" cy="3599528"/>
          </a:xfrm>
        </p:spPr>
        <p:txBody>
          <a:bodyPr/>
          <a:lstStyle/>
          <a:p>
            <a:r>
              <a:rPr lang="en-US"/>
              <a:t>At Avanade, we leverage Visual Studio subscription even for client engagements</a:t>
            </a:r>
          </a:p>
        </p:txBody>
      </p:sp>
      <p:sp>
        <p:nvSpPr>
          <p:cNvPr id="3" name="Title 2">
            <a:extLst>
              <a:ext uri="{FF2B5EF4-FFF2-40B4-BE49-F238E27FC236}">
                <a16:creationId xmlns:a16="http://schemas.microsoft.com/office/drawing/2014/main" id="{2D24B2A3-E8C9-4DB1-A207-2FBE2AAEE5B4}"/>
              </a:ext>
            </a:extLst>
          </p:cNvPr>
          <p:cNvSpPr>
            <a:spLocks noGrp="1"/>
          </p:cNvSpPr>
          <p:nvPr>
            <p:ph type="title"/>
          </p:nvPr>
        </p:nvSpPr>
        <p:spPr>
          <a:xfrm>
            <a:off x="690563" y="390719"/>
            <a:ext cx="2330223" cy="1781175"/>
          </a:xfrm>
        </p:spPr>
        <p:txBody>
          <a:bodyPr anchor="t">
            <a:normAutofit/>
          </a:bodyPr>
          <a:lstStyle/>
          <a:p>
            <a:r>
              <a:rPr lang="en-US" sz="2800"/>
              <a:t>Azure DevOps Access Levels </a:t>
            </a:r>
            <a:endParaRPr lang="en-CA" sz="2800"/>
          </a:p>
        </p:txBody>
      </p:sp>
      <p:graphicFrame>
        <p:nvGraphicFramePr>
          <p:cNvPr id="5" name="Content Placeholder 1">
            <a:extLst>
              <a:ext uri="{FF2B5EF4-FFF2-40B4-BE49-F238E27FC236}">
                <a16:creationId xmlns:a16="http://schemas.microsoft.com/office/drawing/2014/main" id="{CF3656F9-368A-48B2-9885-B96C2753709B}"/>
              </a:ext>
            </a:extLst>
          </p:cNvPr>
          <p:cNvGraphicFramePr>
            <a:graphicFrameLocks noGrp="1"/>
          </p:cNvGraphicFramePr>
          <p:nvPr>
            <p:ph sz="half" idx="2"/>
            <p:extLst>
              <p:ext uri="{D42A27DB-BD31-4B8C-83A1-F6EECF244321}">
                <p14:modId xmlns:p14="http://schemas.microsoft.com/office/powerpoint/2010/main" val="3126824877"/>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66454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58EBF-BED8-4674-BF28-2A9E3FA90DA5}"/>
              </a:ext>
            </a:extLst>
          </p:cNvPr>
          <p:cNvSpPr>
            <a:spLocks noGrp="1"/>
          </p:cNvSpPr>
          <p:nvPr>
            <p:ph idx="1"/>
          </p:nvPr>
        </p:nvSpPr>
        <p:spPr/>
        <p:txBody>
          <a:bodyPr/>
          <a:lstStyle/>
          <a:p>
            <a:r>
              <a:rPr lang="en-CA">
                <a:hlinkClick r:id="rId3"/>
              </a:rPr>
              <a:t>Identities for Visual Studio subscribers | Microsoft Docs</a:t>
            </a:r>
            <a:endParaRPr lang="en-CA"/>
          </a:p>
          <a:p>
            <a:endParaRPr lang="en-CA"/>
          </a:p>
          <a:p>
            <a:r>
              <a:rPr lang="en-CA"/>
              <a:t>S</a:t>
            </a:r>
            <a:r>
              <a:rPr lang="en-US" err="1"/>
              <a:t>ign</a:t>
            </a:r>
            <a:r>
              <a:rPr lang="en-US"/>
              <a:t> in to the Visual Studio subscriber portal with your Microsoft account</a:t>
            </a:r>
          </a:p>
          <a:p>
            <a:r>
              <a:rPr lang="en-US" err="1"/>
              <a:t>Seelct</a:t>
            </a:r>
            <a:r>
              <a:rPr lang="en-US"/>
              <a:t> Subscriptions tab</a:t>
            </a:r>
          </a:p>
          <a:p>
            <a:r>
              <a:rPr lang="en-US"/>
              <a:t>Choose Add alternate account</a:t>
            </a:r>
          </a:p>
          <a:p>
            <a:r>
              <a:rPr lang="en-US"/>
              <a:t>Add Avanade email id</a:t>
            </a:r>
          </a:p>
          <a:p>
            <a:endParaRPr lang="en-US"/>
          </a:p>
          <a:p>
            <a:endParaRPr lang="en-US"/>
          </a:p>
          <a:p>
            <a:r>
              <a:rPr lang="en-US"/>
              <a:t>Use Avanade account to sign in to Azure DevOps</a:t>
            </a:r>
            <a:endParaRPr lang="en-CA"/>
          </a:p>
        </p:txBody>
      </p:sp>
      <p:sp>
        <p:nvSpPr>
          <p:cNvPr id="3" name="Title 2">
            <a:extLst>
              <a:ext uri="{FF2B5EF4-FFF2-40B4-BE49-F238E27FC236}">
                <a16:creationId xmlns:a16="http://schemas.microsoft.com/office/drawing/2014/main" id="{B0ACC348-4B81-478C-8171-C3CB1293893C}"/>
              </a:ext>
            </a:extLst>
          </p:cNvPr>
          <p:cNvSpPr>
            <a:spLocks noGrp="1"/>
          </p:cNvSpPr>
          <p:nvPr>
            <p:ph type="title"/>
          </p:nvPr>
        </p:nvSpPr>
        <p:spPr/>
        <p:txBody>
          <a:bodyPr/>
          <a:lstStyle/>
          <a:p>
            <a:r>
              <a:rPr lang="en-US"/>
              <a:t>Add an alternate account to your subscription</a:t>
            </a:r>
            <a:endParaRPr lang="en-CA"/>
          </a:p>
        </p:txBody>
      </p:sp>
      <p:pic>
        <p:nvPicPr>
          <p:cNvPr id="5" name="Picture 4">
            <a:extLst>
              <a:ext uri="{FF2B5EF4-FFF2-40B4-BE49-F238E27FC236}">
                <a16:creationId xmlns:a16="http://schemas.microsoft.com/office/drawing/2014/main" id="{2D2A766B-E08D-4DE8-83B1-951BAFC2EC93}"/>
              </a:ext>
            </a:extLst>
          </p:cNvPr>
          <p:cNvPicPr>
            <a:picLocks noChangeAspect="1"/>
          </p:cNvPicPr>
          <p:nvPr/>
        </p:nvPicPr>
        <p:blipFill>
          <a:blip r:embed="rId4"/>
          <a:stretch>
            <a:fillRect/>
          </a:stretch>
        </p:blipFill>
        <p:spPr>
          <a:xfrm>
            <a:off x="6948754" y="2666628"/>
            <a:ext cx="4296375" cy="2667372"/>
          </a:xfrm>
          <a:prstGeom prst="rect">
            <a:avLst/>
          </a:prstGeom>
        </p:spPr>
      </p:pic>
      <p:cxnSp>
        <p:nvCxnSpPr>
          <p:cNvPr id="7" name="Straight Arrow Connector 6">
            <a:extLst>
              <a:ext uri="{FF2B5EF4-FFF2-40B4-BE49-F238E27FC236}">
                <a16:creationId xmlns:a16="http://schemas.microsoft.com/office/drawing/2014/main" id="{37112E30-34CB-4CF3-A4A8-C7C98C504568}"/>
              </a:ext>
            </a:extLst>
          </p:cNvPr>
          <p:cNvCxnSpPr>
            <a:cxnSpLocks/>
          </p:cNvCxnSpPr>
          <p:nvPr/>
        </p:nvCxnSpPr>
        <p:spPr>
          <a:xfrm>
            <a:off x="3267182" y="3699669"/>
            <a:ext cx="3681572" cy="39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5404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7FA367-3F48-4AB5-AA67-DF37C774418A}">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3.xml><?xml version="1.0" encoding="utf-8"?>
<ds:datastoreItem xmlns:ds="http://schemas.openxmlformats.org/officeDocument/2006/customXml" ds:itemID="{27A03C18-8CA8-4E85-8FD3-26F080DC8A47}">
  <ds:schemaRefs>
    <ds:schemaRef ds:uri="69335a93-80a2-48a2-b3b1-f461dbecda32"/>
    <ds:schemaRef ds:uri="73bbfa91-3bce-408d-a6a0-1e135103f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Avanade Aurora PPT Template_2021</Template>
  <Application>Microsoft Office PowerPoint</Application>
  <PresentationFormat>Widescreen</PresentationFormat>
  <Slides>40</Slides>
  <Notes>12</Notes>
  <HiddenSlides>0</HiddenSlides>
  <ScaleCrop>false</ScaleCrop>
  <HeadingPairs>
    <vt:vector size="4" baseType="variant">
      <vt:variant>
        <vt:lpstr>Theme</vt:lpstr>
      </vt:variant>
      <vt:variant>
        <vt:i4>5</vt:i4>
      </vt:variant>
      <vt:variant>
        <vt:lpstr>Slide Titles</vt:lpstr>
      </vt:variant>
      <vt:variant>
        <vt:i4>40</vt:i4>
      </vt:variant>
    </vt:vector>
  </HeadingPairs>
  <TitlesOfParts>
    <vt:vector size="45" baseType="lpstr">
      <vt:lpstr>Highly Confidential</vt:lpstr>
      <vt:lpstr>Confidential</vt:lpstr>
      <vt:lpstr>Restricted</vt:lpstr>
      <vt:lpstr>Unrestricted</vt:lpstr>
      <vt:lpstr>End Slides</vt:lpstr>
      <vt:lpstr>PowerPoint Presentation</vt:lpstr>
      <vt:lpstr>Expectations During Sessions</vt:lpstr>
      <vt:lpstr>Avanade DevOps Practitioner Sessions</vt:lpstr>
      <vt:lpstr>Session 2 (2.5 hr) </vt:lpstr>
      <vt:lpstr>PowerPoint Presentation</vt:lpstr>
      <vt:lpstr>Azure DevOps Services Primer</vt:lpstr>
      <vt:lpstr>Azure DevOps Services - Authentication</vt:lpstr>
      <vt:lpstr>Azure DevOps Access Levels </vt:lpstr>
      <vt:lpstr>Add an alternate account to your subscription</vt:lpstr>
      <vt:lpstr>Avanade Scrum Plus Process Template v1.0</vt:lpstr>
      <vt:lpstr>Avanade Scrum Plus Process Template v1.0</vt:lpstr>
      <vt:lpstr>Azure Boards </vt:lpstr>
      <vt:lpstr>PowerPoint Presentation</vt:lpstr>
      <vt:lpstr>Security as an end-to-end practice</vt:lpstr>
      <vt:lpstr>Security is a shared responsibility</vt:lpstr>
      <vt:lpstr>Policy 56: Static Code Scan Requirement</vt:lpstr>
      <vt:lpstr>PowerPoint Presentation</vt:lpstr>
      <vt:lpstr>Fortify Scans and Services</vt:lpstr>
      <vt:lpstr>Fortify Integrations</vt:lpstr>
      <vt:lpstr>Static Code Scan Results</vt:lpstr>
      <vt:lpstr>Summary Report Issue Breakdowns</vt:lpstr>
      <vt:lpstr>Fortify IDE Plugin</vt:lpstr>
      <vt:lpstr>Current Pricing Model</vt:lpstr>
      <vt:lpstr>Resources</vt:lpstr>
      <vt:lpstr>SonarQube</vt:lpstr>
      <vt:lpstr>WhiteSource</vt:lpstr>
      <vt:lpstr>GitHub Advanced Security </vt:lpstr>
      <vt:lpstr>Securing Azure Platform</vt:lpstr>
      <vt:lpstr>Authentication with service principals in Azure AD</vt:lpstr>
      <vt:lpstr>Key security risks with storing credentials in code or in configuration files</vt:lpstr>
      <vt:lpstr>Azure service principals improves application security</vt:lpstr>
      <vt:lpstr>Azure service principals improves application security</vt:lpstr>
      <vt:lpstr>Azure service principals improves application security</vt:lpstr>
      <vt:lpstr>Configure Azure AD Authentication for API App</vt:lpstr>
      <vt:lpstr>Manage secrets in Azure Key Vault</vt:lpstr>
      <vt:lpstr>Manage secrets in Azure Key Vault</vt:lpstr>
      <vt:lpstr>Manage secrets in Azure Key Vault</vt:lpstr>
      <vt:lpstr>Manage secrets in Azure Key Vault</vt:lpstr>
      <vt:lpstr>Manage secrets in Azure Key Vault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Ravi</dc:creator>
  <cp:keywords/>
  <dc:description/>
  <cp:revision>1</cp:revision>
  <dcterms:created xsi:type="dcterms:W3CDTF">2021-03-11T21:27:35Z</dcterms:created>
  <dcterms:modified xsi:type="dcterms:W3CDTF">2021-07-21T18:35:59Z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2021-03-11T22:07:55Z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